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81" d="100"/>
          <a:sy n="81" d="100"/>
        </p:scale>
        <p:origin x="126"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Pearsall" userId="01b63ae17c4c4d79" providerId="LiveId" clId="{7D082A8F-7E4F-4B5D-93B8-099ADF872D26}"/>
    <pc:docChg chg="custSel addSld modSld sldOrd">
      <pc:chgData name="Daniel Pearsall" userId="01b63ae17c4c4d79" providerId="LiveId" clId="{7D082A8F-7E4F-4B5D-93B8-099ADF872D26}" dt="2022-04-25T16:27:43.200" v="1531" actId="20577"/>
      <pc:docMkLst>
        <pc:docMk/>
      </pc:docMkLst>
      <pc:sldChg chg="modSp mod">
        <pc:chgData name="Daniel Pearsall" userId="01b63ae17c4c4d79" providerId="LiveId" clId="{7D082A8F-7E4F-4B5D-93B8-099ADF872D26}" dt="2022-04-25T16:09:15.146" v="217" actId="6549"/>
        <pc:sldMkLst>
          <pc:docMk/>
          <pc:sldMk cId="3382294232" sldId="256"/>
        </pc:sldMkLst>
        <pc:spChg chg="mod">
          <ac:chgData name="Daniel Pearsall" userId="01b63ae17c4c4d79" providerId="LiveId" clId="{7D082A8F-7E4F-4B5D-93B8-099ADF872D26}" dt="2022-04-25T16:09:15.146" v="217" actId="6549"/>
          <ac:spMkLst>
            <pc:docMk/>
            <pc:sldMk cId="3382294232" sldId="256"/>
            <ac:spMk id="6" creationId="{3C525903-C024-4EF7-AA5D-AD466923238D}"/>
          </ac:spMkLst>
        </pc:spChg>
      </pc:sldChg>
      <pc:sldChg chg="modSp mod">
        <pc:chgData name="Daniel Pearsall" userId="01b63ae17c4c4d79" providerId="LiveId" clId="{7D082A8F-7E4F-4B5D-93B8-099ADF872D26}" dt="2022-04-25T16:27:43.200" v="1531" actId="20577"/>
        <pc:sldMkLst>
          <pc:docMk/>
          <pc:sldMk cId="3593804798" sldId="257"/>
        </pc:sldMkLst>
        <pc:spChg chg="mod">
          <ac:chgData name="Daniel Pearsall" userId="01b63ae17c4c4d79" providerId="LiveId" clId="{7D082A8F-7E4F-4B5D-93B8-099ADF872D26}" dt="2022-04-25T16:27:43.200" v="1531" actId="20577"/>
          <ac:spMkLst>
            <pc:docMk/>
            <pc:sldMk cId="3593804798" sldId="257"/>
            <ac:spMk id="6" creationId="{3C525903-C024-4EF7-AA5D-AD466923238D}"/>
          </ac:spMkLst>
        </pc:spChg>
      </pc:sldChg>
      <pc:sldChg chg="modSp add mod ord">
        <pc:chgData name="Daniel Pearsall" userId="01b63ae17c4c4d79" providerId="LiveId" clId="{7D082A8F-7E4F-4B5D-93B8-099ADF872D26}" dt="2022-04-25T16:14:37.339" v="573"/>
        <pc:sldMkLst>
          <pc:docMk/>
          <pc:sldMk cId="2216779088" sldId="258"/>
        </pc:sldMkLst>
        <pc:spChg chg="mod">
          <ac:chgData name="Daniel Pearsall" userId="01b63ae17c4c4d79" providerId="LiveId" clId="{7D082A8F-7E4F-4B5D-93B8-099ADF872D26}" dt="2022-04-25T16:14:18.791" v="571" actId="20577"/>
          <ac:spMkLst>
            <pc:docMk/>
            <pc:sldMk cId="2216779088" sldId="258"/>
            <ac:spMk id="6" creationId="{3C525903-C024-4EF7-AA5D-AD466923238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8B4B6-3B70-42F9-BC58-83796BA386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659479B-F2DF-45C5-B52F-5EE03C74F8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3F6F19-C671-499A-B5DD-FAB49FEAF545}"/>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5" name="Footer Placeholder 4">
            <a:extLst>
              <a:ext uri="{FF2B5EF4-FFF2-40B4-BE49-F238E27FC236}">
                <a16:creationId xmlns:a16="http://schemas.microsoft.com/office/drawing/2014/main" id="{3EDCF2F0-9A28-4E81-93C0-9BD6D0E47B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DC8D3D-D025-4AC2-8F31-F1EDCC0A3B42}"/>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3524037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743E5-424C-4295-9C4E-4FE1E0C2319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16A13A-0D99-417B-B573-CEBFE3589F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822ACB-DB03-420D-8D33-8514353221D2}"/>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5" name="Footer Placeholder 4">
            <a:extLst>
              <a:ext uri="{FF2B5EF4-FFF2-40B4-BE49-F238E27FC236}">
                <a16:creationId xmlns:a16="http://schemas.microsoft.com/office/drawing/2014/main" id="{EA8692FB-FDC1-4578-87E1-2068F2C90D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C8B833-F8E1-478F-A962-641BF7197045}"/>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2088124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DDFFB-700F-4478-ACAC-6328E2ABC65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15454E-1E4E-450A-A0A9-6F2947B5C9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9DFBE7-5F89-4E1E-9931-33A45D274659}"/>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5" name="Footer Placeholder 4">
            <a:extLst>
              <a:ext uri="{FF2B5EF4-FFF2-40B4-BE49-F238E27FC236}">
                <a16:creationId xmlns:a16="http://schemas.microsoft.com/office/drawing/2014/main" id="{93877BFF-C2FA-4230-9FD2-FFD3AD6878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B09094-A628-43E2-B100-2866A92F30E7}"/>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15694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C12DC-43D8-4571-AC80-A099F7CC88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0B8F0A-0EF0-44CE-BA25-59C8CDFBFE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3960A7-5604-466F-8D41-308134B948CD}"/>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5" name="Footer Placeholder 4">
            <a:extLst>
              <a:ext uri="{FF2B5EF4-FFF2-40B4-BE49-F238E27FC236}">
                <a16:creationId xmlns:a16="http://schemas.microsoft.com/office/drawing/2014/main" id="{3B519D83-0748-4902-8D2B-77F3057488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619573-CC6A-437E-B908-2D9860E77A3C}"/>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3254449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ED88F-7944-44F3-BC3E-0A46317556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C910658-CF7A-4D16-BC8F-74F6228A3B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D80677-D728-4F63-B8AE-53B644BF9775}"/>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5" name="Footer Placeholder 4">
            <a:extLst>
              <a:ext uri="{FF2B5EF4-FFF2-40B4-BE49-F238E27FC236}">
                <a16:creationId xmlns:a16="http://schemas.microsoft.com/office/drawing/2014/main" id="{9E8753AE-83C3-4B30-A19F-386CADFABE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298C9F-12E2-4124-B71A-FBFA1A32D85D}"/>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279741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9A67-3301-4E30-BFF1-5BD57C47B3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F4CC61-8E3D-4E4B-B1A1-7F844337B0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CE50E53-3A1F-4CC8-A876-902BFFAC6F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0995265-3709-4702-ABD5-4882A03BF9D3}"/>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6" name="Footer Placeholder 5">
            <a:extLst>
              <a:ext uri="{FF2B5EF4-FFF2-40B4-BE49-F238E27FC236}">
                <a16:creationId xmlns:a16="http://schemas.microsoft.com/office/drawing/2014/main" id="{58B9AFAC-29FF-4FBC-9A58-1A5F37ABFB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987C11-C2A2-490E-9E1F-8C0AE158D513}"/>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3060223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CB62D-D332-4424-8685-04CC4A223D5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791A67-F79E-4216-8027-A7D60F0D16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5554E8-A3B5-4206-B135-98F233F506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5487A36-EA84-4A7A-A533-29F8A42FF8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7B4CF4-C585-4962-A427-58BF104073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D83B09F-8DEE-4F82-9E09-E1E2F91B8E9C}"/>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8" name="Footer Placeholder 7">
            <a:extLst>
              <a:ext uri="{FF2B5EF4-FFF2-40B4-BE49-F238E27FC236}">
                <a16:creationId xmlns:a16="http://schemas.microsoft.com/office/drawing/2014/main" id="{A59CB91D-2179-42EE-948E-ECFAF69BB68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6007A1-554B-4467-9A55-08E60DBCDB98}"/>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351981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F5DCA-0F17-45CF-9504-423AED51134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4AFDA7-2918-4497-B1B2-29E308A3D8DE}"/>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4" name="Footer Placeholder 3">
            <a:extLst>
              <a:ext uri="{FF2B5EF4-FFF2-40B4-BE49-F238E27FC236}">
                <a16:creationId xmlns:a16="http://schemas.microsoft.com/office/drawing/2014/main" id="{1DAC9C02-4284-4B00-B648-D5156F23DCE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BE9FDE-DD22-4762-9999-9618598EFBBB}"/>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5923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B50982-BF67-4397-B03D-623819232FE1}"/>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3" name="Footer Placeholder 2">
            <a:extLst>
              <a:ext uri="{FF2B5EF4-FFF2-40B4-BE49-F238E27FC236}">
                <a16:creationId xmlns:a16="http://schemas.microsoft.com/office/drawing/2014/main" id="{E5C9E035-6363-4E84-B919-419A6C8256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F84399-B4A2-4234-B623-EB8353864C12}"/>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1677547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0BE82-B5C6-44F7-92DB-9A36ABCD4E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D347B14-9DE0-4C6E-BC17-76080A0059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D2C208A-F968-4494-B4AD-7916E227F0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A1EA3A-8F31-48CC-8FBC-64876C3435EB}"/>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6" name="Footer Placeholder 5">
            <a:extLst>
              <a:ext uri="{FF2B5EF4-FFF2-40B4-BE49-F238E27FC236}">
                <a16:creationId xmlns:a16="http://schemas.microsoft.com/office/drawing/2014/main" id="{3DA0FB61-1B8C-470A-9D5E-18C85F4C24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960DA9-C1A1-40A9-8ACD-E20BA8611C27}"/>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1152940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63303-769A-44E3-8AD8-B7D68E877C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EE8F516-8A69-4AFB-A3A0-0B8A966F03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254684E-AB58-499D-A9A7-F83E51230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1EAE66-CD0A-4AE0-A303-7DB5F6997177}"/>
              </a:ext>
            </a:extLst>
          </p:cNvPr>
          <p:cNvSpPr>
            <a:spLocks noGrp="1"/>
          </p:cNvSpPr>
          <p:nvPr>
            <p:ph type="dt" sz="half" idx="10"/>
          </p:nvPr>
        </p:nvSpPr>
        <p:spPr/>
        <p:txBody>
          <a:bodyPr/>
          <a:lstStyle/>
          <a:p>
            <a:fld id="{F17A89BB-0D05-499C-ADD5-D7F9C472854D}" type="datetimeFigureOut">
              <a:rPr lang="en-GB" smtClean="0"/>
              <a:t>25/04/2022</a:t>
            </a:fld>
            <a:endParaRPr lang="en-GB"/>
          </a:p>
        </p:txBody>
      </p:sp>
      <p:sp>
        <p:nvSpPr>
          <p:cNvPr id="6" name="Footer Placeholder 5">
            <a:extLst>
              <a:ext uri="{FF2B5EF4-FFF2-40B4-BE49-F238E27FC236}">
                <a16:creationId xmlns:a16="http://schemas.microsoft.com/office/drawing/2014/main" id="{8E60ED19-70B1-4904-B6C6-5511AAA59C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497316-0C31-4B3B-B432-70F1F6DF7BA5}"/>
              </a:ext>
            </a:extLst>
          </p:cNvPr>
          <p:cNvSpPr>
            <a:spLocks noGrp="1"/>
          </p:cNvSpPr>
          <p:nvPr>
            <p:ph type="sldNum" sz="quarter" idx="12"/>
          </p:nvPr>
        </p:nvSpPr>
        <p:spPr/>
        <p:txBody>
          <a:bodyPr/>
          <a:lstStyle/>
          <a:p>
            <a:fld id="{B4178368-02A4-41B6-8C7A-23D1BD91E94A}" type="slidenum">
              <a:rPr lang="en-GB" smtClean="0"/>
              <a:t>‹#›</a:t>
            </a:fld>
            <a:endParaRPr lang="en-GB"/>
          </a:p>
        </p:txBody>
      </p:sp>
    </p:spTree>
    <p:extLst>
      <p:ext uri="{BB962C8B-B14F-4D97-AF65-F5344CB8AC3E}">
        <p14:creationId xmlns:p14="http://schemas.microsoft.com/office/powerpoint/2010/main" val="253539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8BF3FC-3508-491C-AB5C-AAF321D2E8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9ED7CB-C5E2-4D3A-B4C5-40C0D737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CA882C-0569-41B5-880E-113CADCFA5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7A89BB-0D05-499C-ADD5-D7F9C472854D}" type="datetimeFigureOut">
              <a:rPr lang="en-GB" smtClean="0"/>
              <a:t>25/04/2022</a:t>
            </a:fld>
            <a:endParaRPr lang="en-GB"/>
          </a:p>
        </p:txBody>
      </p:sp>
      <p:sp>
        <p:nvSpPr>
          <p:cNvPr id="5" name="Footer Placeholder 4">
            <a:extLst>
              <a:ext uri="{FF2B5EF4-FFF2-40B4-BE49-F238E27FC236}">
                <a16:creationId xmlns:a16="http://schemas.microsoft.com/office/drawing/2014/main" id="{1B6017F8-E48E-4A72-9FCD-5027B104D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0170971-64D4-4F3A-BB4B-52FB79835D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78368-02A4-41B6-8C7A-23D1BD91E94A}" type="slidenum">
              <a:rPr lang="en-GB" smtClean="0"/>
              <a:t>‹#›</a:t>
            </a:fld>
            <a:endParaRPr lang="en-GB"/>
          </a:p>
        </p:txBody>
      </p:sp>
    </p:spTree>
    <p:extLst>
      <p:ext uri="{BB962C8B-B14F-4D97-AF65-F5344CB8AC3E}">
        <p14:creationId xmlns:p14="http://schemas.microsoft.com/office/powerpoint/2010/main" val="1912634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C525903-C024-4EF7-AA5D-AD466923238D}"/>
              </a:ext>
            </a:extLst>
          </p:cNvPr>
          <p:cNvSpPr txBox="1"/>
          <p:nvPr/>
        </p:nvSpPr>
        <p:spPr>
          <a:xfrm>
            <a:off x="2509652" y="1801698"/>
            <a:ext cx="7196445" cy="3970318"/>
          </a:xfrm>
          <a:prstGeom prst="rect">
            <a:avLst/>
          </a:prstGeom>
          <a:noFill/>
        </p:spPr>
        <p:txBody>
          <a:bodyPr wrap="square">
            <a:spAutoFit/>
          </a:bodyPr>
          <a:lstStyle/>
          <a:p>
            <a:pPr algn="ctr"/>
            <a:r>
              <a:rPr lang="en-GB" sz="1800" b="1" dirty="0">
                <a:effectLst/>
                <a:ea typeface="Calibri" panose="020F0502020204030204" pitchFamily="34" charset="0"/>
              </a:rPr>
              <a:t>Gene editing and farmed animals – social and ethical issues</a:t>
            </a:r>
            <a:endParaRPr lang="en-GB" sz="1800" dirty="0">
              <a:effectLst/>
              <a:ea typeface="Calibri" panose="020F0502020204030204" pitchFamily="34" charset="0"/>
            </a:endParaRPr>
          </a:p>
          <a:p>
            <a:r>
              <a:rPr lang="en-GB" sz="1800" b="1" dirty="0">
                <a:effectLst/>
                <a:ea typeface="Calibri" panose="020F0502020204030204" pitchFamily="34" charset="0"/>
              </a:rPr>
              <a:t> </a:t>
            </a:r>
            <a:endParaRPr lang="en-GB" sz="1800" dirty="0">
              <a:effectLst/>
              <a:ea typeface="Calibri" panose="020F0502020204030204" pitchFamily="34" charset="0"/>
            </a:endParaRPr>
          </a:p>
          <a:p>
            <a:pPr algn="ctr"/>
            <a:r>
              <a:rPr lang="en-GB" sz="1800" b="1" dirty="0">
                <a:effectLst/>
                <a:ea typeface="Calibri" panose="020F0502020204030204" pitchFamily="34" charset="0"/>
              </a:rPr>
              <a:t>Zoom meeting - </a:t>
            </a:r>
            <a:r>
              <a:rPr lang="en-GB" b="1" dirty="0">
                <a:ea typeface="Calibri" panose="020F0502020204030204" pitchFamily="34" charset="0"/>
              </a:rPr>
              <a:t>Tu</a:t>
            </a:r>
            <a:r>
              <a:rPr lang="en-GB" sz="1800" b="1" dirty="0">
                <a:effectLst/>
                <a:ea typeface="Calibri" panose="020F0502020204030204" pitchFamily="34" charset="0"/>
              </a:rPr>
              <a:t>esday </a:t>
            </a:r>
            <a:r>
              <a:rPr lang="en-GB" b="1" dirty="0">
                <a:ea typeface="Calibri" panose="020F0502020204030204" pitchFamily="34" charset="0"/>
              </a:rPr>
              <a:t>2</a:t>
            </a:r>
            <a:r>
              <a:rPr lang="en-GB" sz="1800" b="1" dirty="0">
                <a:effectLst/>
                <a:ea typeface="Calibri" panose="020F0502020204030204" pitchFamily="34" charset="0"/>
              </a:rPr>
              <a:t>6 April, 4.30 – 5.30pm</a:t>
            </a:r>
            <a:endParaRPr lang="en-GB" sz="1800" dirty="0">
              <a:effectLst/>
              <a:ea typeface="Calibri" panose="020F0502020204030204" pitchFamily="34" charset="0"/>
            </a:endParaRPr>
          </a:p>
          <a:p>
            <a:pPr algn="ctr"/>
            <a:endParaRPr lang="en-GB" b="1" dirty="0"/>
          </a:p>
          <a:p>
            <a:pPr algn="ctr"/>
            <a:r>
              <a:rPr lang="en-GB" b="1" dirty="0"/>
              <a:t>Agenda </a:t>
            </a:r>
            <a:endParaRPr lang="en-GB" dirty="0"/>
          </a:p>
          <a:p>
            <a:endParaRPr lang="en-GB" dirty="0"/>
          </a:p>
          <a:p>
            <a:pPr marL="342900" indent="-342900">
              <a:buAutoNum type="arabicPeriod"/>
            </a:pPr>
            <a:r>
              <a:rPr lang="en-GB" b="1" dirty="0"/>
              <a:t>Chairman’s welcome &amp; introduction – Julian Sturdy MP</a:t>
            </a:r>
          </a:p>
          <a:p>
            <a:r>
              <a:rPr lang="en-GB" dirty="0"/>
              <a:t> </a:t>
            </a:r>
          </a:p>
          <a:p>
            <a:pPr marL="342900" indent="-342900">
              <a:buAutoNum type="arabicPeriod" startAt="2"/>
            </a:pPr>
            <a:r>
              <a:rPr lang="en-GB" b="1" dirty="0"/>
              <a:t>Guest speaker:</a:t>
            </a:r>
          </a:p>
          <a:p>
            <a:r>
              <a:rPr lang="en-GB" dirty="0">
                <a:ea typeface="Calibri" panose="020F0502020204030204" pitchFamily="34" charset="0"/>
              </a:rPr>
              <a:t>       P</a:t>
            </a:r>
            <a:r>
              <a:rPr lang="en-GB" sz="1800" dirty="0">
                <a:effectLst/>
                <a:ea typeface="Calibri" panose="020F0502020204030204" pitchFamily="34" charset="0"/>
              </a:rPr>
              <a:t>ete Mills, Assistant Director, Nuffield Council on Bioethics </a:t>
            </a:r>
          </a:p>
          <a:p>
            <a:endParaRPr lang="en-GB" dirty="0"/>
          </a:p>
          <a:p>
            <a:pPr marL="342900" lvl="0" indent="-342900">
              <a:buAutoNum type="arabicPeriod" startAt="3"/>
            </a:pPr>
            <a:r>
              <a:rPr lang="en-GB" b="1" dirty="0"/>
              <a:t>Questions &amp; discussion</a:t>
            </a:r>
          </a:p>
          <a:p>
            <a:pPr lvl="0"/>
            <a:endParaRPr lang="en-GB" b="1" dirty="0"/>
          </a:p>
          <a:p>
            <a:pPr marL="342900" lvl="0" indent="-342900">
              <a:buAutoNum type="arabicPeriod" startAt="3"/>
            </a:pPr>
            <a:endParaRPr lang="en-GB" b="1" dirty="0"/>
          </a:p>
        </p:txBody>
      </p:sp>
      <p:pic>
        <p:nvPicPr>
          <p:cNvPr id="8" name="Picture 2">
            <a:extLst>
              <a:ext uri="{FF2B5EF4-FFF2-40B4-BE49-F238E27FC236}">
                <a16:creationId xmlns:a16="http://schemas.microsoft.com/office/drawing/2014/main" id="{3F436C07-0CA4-45DB-87B3-4C6A012B32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193" y="531987"/>
            <a:ext cx="401955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2294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C525903-C024-4EF7-AA5D-AD466923238D}"/>
              </a:ext>
            </a:extLst>
          </p:cNvPr>
          <p:cNvSpPr txBox="1"/>
          <p:nvPr/>
        </p:nvSpPr>
        <p:spPr>
          <a:xfrm>
            <a:off x="1215520" y="1813573"/>
            <a:ext cx="9389145" cy="3416320"/>
          </a:xfrm>
          <a:prstGeom prst="rect">
            <a:avLst/>
          </a:prstGeom>
          <a:noFill/>
        </p:spPr>
        <p:txBody>
          <a:bodyPr wrap="square">
            <a:spAutoFit/>
          </a:bodyPr>
          <a:lstStyle/>
          <a:p>
            <a:r>
              <a:rPr lang="en-GB" sz="1800" b="1" dirty="0">
                <a:effectLst/>
                <a:ea typeface="Calibri" panose="020F0502020204030204" pitchFamily="34" charset="0"/>
              </a:rPr>
              <a:t>Brief responses from veterinary, livestock science, breeding and farming representatives </a:t>
            </a:r>
          </a:p>
          <a:p>
            <a:endParaRPr lang="en-GB" b="1" dirty="0"/>
          </a:p>
          <a:p>
            <a:endParaRPr lang="en-GB" b="1" dirty="0"/>
          </a:p>
          <a:p>
            <a:pPr marL="400050" indent="-400050">
              <a:buAutoNum type="romanLcParenBoth"/>
            </a:pPr>
            <a:r>
              <a:rPr lang="en-GB" dirty="0"/>
              <a:t>Professor the Lord Trees, House of Lords</a:t>
            </a:r>
          </a:p>
          <a:p>
            <a:pPr marL="400050" indent="-400050">
              <a:buAutoNum type="romanLcParenBoth" startAt="2"/>
            </a:pPr>
            <a:endParaRPr lang="en-GB" dirty="0"/>
          </a:p>
          <a:p>
            <a:pPr marL="400050" indent="-400050">
              <a:buAutoNum type="romanLcParenBoth" startAt="2"/>
            </a:pPr>
            <a:r>
              <a:rPr lang="en-GB" dirty="0"/>
              <a:t>Professor Helen Sang, Roslin Institute</a:t>
            </a:r>
          </a:p>
          <a:p>
            <a:pPr marL="400050" indent="-400050">
              <a:buAutoNum type="romanLcParenBoth" startAt="2"/>
            </a:pPr>
            <a:endParaRPr lang="en-GB" dirty="0"/>
          </a:p>
          <a:p>
            <a:pPr marL="400050" indent="-400050">
              <a:buAutoNum type="romanLcParenBoth" startAt="2"/>
            </a:pPr>
            <a:r>
              <a:rPr lang="en-GB" dirty="0"/>
              <a:t>Dr Craig Lewis, Genus/PIC</a:t>
            </a:r>
          </a:p>
          <a:p>
            <a:endParaRPr lang="en-GB" dirty="0"/>
          </a:p>
          <a:p>
            <a:r>
              <a:rPr lang="en-GB" dirty="0"/>
              <a:t>(iv)  Rob Beckett, </a:t>
            </a:r>
            <a:r>
              <a:rPr lang="en-GB" dirty="0" err="1"/>
              <a:t>Yorkwold</a:t>
            </a:r>
            <a:r>
              <a:rPr lang="en-GB" dirty="0"/>
              <a:t> </a:t>
            </a:r>
            <a:r>
              <a:rPr lang="en-GB" dirty="0" err="1"/>
              <a:t>PigPro</a:t>
            </a:r>
            <a:r>
              <a:rPr lang="en-GB" dirty="0"/>
              <a:t> Ltd</a:t>
            </a:r>
          </a:p>
          <a:p>
            <a:r>
              <a:rPr lang="en-GB" b="1" dirty="0"/>
              <a:t> </a:t>
            </a:r>
          </a:p>
          <a:p>
            <a:pPr marL="342900" indent="-342900">
              <a:buAutoNum type="arabicPeriod"/>
            </a:pPr>
            <a:endParaRPr lang="en-GB" dirty="0"/>
          </a:p>
        </p:txBody>
      </p:sp>
      <p:pic>
        <p:nvPicPr>
          <p:cNvPr id="8" name="Picture 2">
            <a:extLst>
              <a:ext uri="{FF2B5EF4-FFF2-40B4-BE49-F238E27FC236}">
                <a16:creationId xmlns:a16="http://schemas.microsoft.com/office/drawing/2014/main" id="{3F436C07-0CA4-45DB-87B3-4C6A012B32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193" y="531987"/>
            <a:ext cx="401955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77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C525903-C024-4EF7-AA5D-AD466923238D}"/>
              </a:ext>
            </a:extLst>
          </p:cNvPr>
          <p:cNvSpPr txBox="1"/>
          <p:nvPr/>
        </p:nvSpPr>
        <p:spPr>
          <a:xfrm>
            <a:off x="1215520" y="1659194"/>
            <a:ext cx="9389145" cy="4524315"/>
          </a:xfrm>
          <a:prstGeom prst="rect">
            <a:avLst/>
          </a:prstGeom>
          <a:noFill/>
        </p:spPr>
        <p:txBody>
          <a:bodyPr wrap="square">
            <a:spAutoFit/>
          </a:bodyPr>
          <a:lstStyle/>
          <a:p>
            <a:r>
              <a:rPr lang="en-GB" sz="1800" b="1" dirty="0">
                <a:effectLst/>
                <a:ea typeface="Calibri" panose="020F0502020204030204" pitchFamily="34" charset="0"/>
              </a:rPr>
              <a:t>Questions</a:t>
            </a:r>
          </a:p>
          <a:p>
            <a:endParaRPr lang="en-GB" b="1" dirty="0"/>
          </a:p>
          <a:p>
            <a:pPr marL="342900" indent="-342900">
              <a:buFontTx/>
              <a:buAutoNum type="arabicPeriod"/>
            </a:pPr>
            <a:r>
              <a:rPr lang="en-GB" dirty="0"/>
              <a:t>To what extent did the Nuffield Council on Bioethics consider the</a:t>
            </a:r>
            <a:r>
              <a:rPr lang="en-GB" sz="1800" dirty="0">
                <a:effectLst/>
                <a:latin typeface="Calibri" panose="020F0502020204030204" pitchFamily="34" charset="0"/>
                <a:ea typeface="Calibri" panose="020F0502020204030204" pitchFamily="34" charset="0"/>
              </a:rPr>
              <a:t> socio-economic and ethical consequences and risks of NOT enabling and encouraging scientific research into these techniques, </a:t>
            </a:r>
            <a:r>
              <a:rPr lang="en-GB" sz="1800" dirty="0" err="1">
                <a:effectLst/>
                <a:latin typeface="Calibri" panose="020F0502020204030204" pitchFamily="34" charset="0"/>
                <a:ea typeface="Calibri" panose="020F0502020204030204" pitchFamily="34" charset="0"/>
              </a:rPr>
              <a:t>eg</a:t>
            </a:r>
            <a:r>
              <a:rPr lang="en-GB" sz="1800" dirty="0">
                <a:effectLst/>
                <a:latin typeface="Calibri" panose="020F0502020204030204" pitchFamily="34" charset="0"/>
                <a:ea typeface="Calibri" panose="020F0502020204030204" pitchFamily="34" charset="0"/>
              </a:rPr>
              <a:t> in terms of global food and nutrition security, improved prospects for subsistence farmers in developing countries without the infrastructure to access drugs or veterinary care, and the potential prevention of future zoonoses and pandemics (animal and human). </a:t>
            </a:r>
          </a:p>
          <a:p>
            <a:pPr marL="342900" indent="-342900">
              <a:buFontTx/>
              <a:buAutoNum type="arabicPeriod"/>
            </a:pPr>
            <a:endParaRPr lang="en-GB" dirty="0">
              <a:latin typeface="Calibri" panose="020F0502020204030204" pitchFamily="34" charset="0"/>
              <a:ea typeface="Calibri" panose="020F0502020204030204" pitchFamily="34" charset="0"/>
            </a:endParaRPr>
          </a:p>
          <a:p>
            <a:pPr marL="342900" indent="-342900">
              <a:buAutoNum type="arabicPeriod"/>
            </a:pPr>
            <a:r>
              <a:rPr lang="en-GB" dirty="0"/>
              <a:t>In there any evidence that adding layers of regulatory requirements – in response to perceptions of public concern rather than scientific evidence of risk – does anything to allay those concerns or build public trust? (cf. GMO regulation)</a:t>
            </a:r>
          </a:p>
          <a:p>
            <a:pPr marL="342900" indent="-342900">
              <a:buAutoNum type="arabicPeriod"/>
            </a:pPr>
            <a:endParaRPr lang="en-GB" dirty="0"/>
          </a:p>
          <a:p>
            <a:pPr marL="342900" indent="-342900">
              <a:buAutoNum type="arabicPeriod"/>
            </a:pPr>
            <a:r>
              <a:rPr lang="en-GB" dirty="0"/>
              <a:t>Is modern agriculture really ‘morally indefensible and unsustainable’? </a:t>
            </a:r>
          </a:p>
          <a:p>
            <a:pPr marL="342900" indent="-342900">
              <a:buAutoNum type="arabicPeriod"/>
            </a:pPr>
            <a:endParaRPr lang="en-GB" dirty="0"/>
          </a:p>
          <a:p>
            <a:pPr marL="342900" indent="-342900">
              <a:buAutoNum type="arabicPeriod"/>
            </a:pPr>
            <a:r>
              <a:rPr lang="en-GB" dirty="0"/>
              <a:t>Is there a role for new genetic technologies in making livestock agriculture more sustainable?     </a:t>
            </a:r>
          </a:p>
        </p:txBody>
      </p:sp>
      <p:pic>
        <p:nvPicPr>
          <p:cNvPr id="8" name="Picture 2">
            <a:extLst>
              <a:ext uri="{FF2B5EF4-FFF2-40B4-BE49-F238E27FC236}">
                <a16:creationId xmlns:a16="http://schemas.microsoft.com/office/drawing/2014/main" id="{3F436C07-0CA4-45DB-87B3-4C6A012B32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193" y="531987"/>
            <a:ext cx="401955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3804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TotalTime>
  <Words>229</Words>
  <Application>Microsoft Office PowerPoint</Application>
  <PresentationFormat>Widescreen</PresentationFormat>
  <Paragraphs>32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Post-Brexit opportunities for better UK regulation of plant breeding innovation  Zoom meeting – 4.00-5.15pm – Tuesday 19 May 2020  Agenda  </dc:title>
  <dc:creator>Daniel Pearsall</dc:creator>
  <cp:lastModifiedBy>Daniel Pearsall</cp:lastModifiedBy>
  <cp:revision>15</cp:revision>
  <dcterms:created xsi:type="dcterms:W3CDTF">2020-05-17T14:39:04Z</dcterms:created>
  <dcterms:modified xsi:type="dcterms:W3CDTF">2022-04-25T16:28:11Z</dcterms:modified>
</cp:coreProperties>
</file>