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2" r:id="rId2"/>
    <p:sldId id="402" r:id="rId3"/>
    <p:sldId id="403" r:id="rId4"/>
    <p:sldId id="409" r:id="rId5"/>
    <p:sldId id="261" r:id="rId6"/>
    <p:sldId id="262" r:id="rId7"/>
    <p:sldId id="263" r:id="rId8"/>
    <p:sldId id="260" r:id="rId9"/>
    <p:sldId id="404" r:id="rId10"/>
    <p:sldId id="407" r:id="rId11"/>
    <p:sldId id="258" r:id="rId12"/>
    <p:sldId id="259" r:id="rId13"/>
    <p:sldId id="257" r:id="rId14"/>
    <p:sldId id="264" r:id="rId15"/>
    <p:sldId id="4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197"/>
  </p:normalViewPr>
  <p:slideViewPr>
    <p:cSldViewPr snapToGrid="0" snapToObjects="1">
      <p:cViewPr varScale="1">
        <p:scale>
          <a:sx n="86" d="100"/>
          <a:sy n="86" d="100"/>
        </p:scale>
        <p:origin x="10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F2E4-9B88-344B-8DF7-C7EB53DB1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0B696E-272A-344D-9182-5862CFC28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3FE75-AF5D-F243-9E2F-37C670EC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2844E-1BF9-CC40-94D5-4ECCB10C6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BF705-9E50-C743-85CA-C7CB4950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6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0320-FE50-7B40-B02A-6059157F8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47E1A-82A6-7B4D-B64B-00A142D14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B36B8-BFD4-B443-A003-11AC934E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746F8-A0D3-D74D-BA56-F5085F84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2EDEA-79D5-F74F-9DED-1694C13B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86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96C504-3A71-2D48-A48E-DA1D686AA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C187A-71E6-7A48-83CE-B1DEBE692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5D338-2836-6E4B-B3DE-392FE9F8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650FC-C1AF-8B4C-90FB-2EFCDC0A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230E1-C819-B046-86E8-432E7455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6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259BC-1D92-7646-AD06-FF9112CB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F1C1A-7C8A-BC42-AB0F-9417293C3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7DF5E-4598-814D-896A-7C99B356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5F62-291E-5C4A-8193-90715CEB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CB5F1-BDA7-4849-9365-AA3E7CD5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17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838D-8233-D745-9F02-21C95B31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65A3-E078-5145-9472-DF191C488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CB417-EA39-FA49-A2B3-FE845845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C987-0BF9-0642-A328-0E423A61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FB285-64B4-7F43-9BC1-3970C8CF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4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F8BC-BBF7-F840-9DA6-7ECBBC31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8BA72-E3F6-2541-AF9C-8E83FD75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8EFC6-B8F8-7C43-B31E-E29C7ED88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2C190-3537-2443-BC8B-69A58EA5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AB099-B214-DB4E-A13C-1D7E02E7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E5500-1BFA-0241-9DD9-D24CD6BE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5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372-7339-FD41-93DA-4E6AA1EC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E6AE7-A758-C84A-A969-391EE9BF4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860C2-73B0-1C4C-BE1A-0099D807D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1379F-AA5A-9942-AEFA-0417ABC80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D57FB-65D3-684C-A6B5-09501CCCF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9ADF0-A9FC-2B4E-8D25-E3DA6B5E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E2C7FA-A23D-DC43-AD0E-686E4EF2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585AC-E38A-174C-AB81-6BB89F7E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8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9CEE5-0576-C045-A10E-A7E03F5D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35D6E-34AA-A64B-992C-015B2ECF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5A205-BF12-CD4C-BE6C-609A0E82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0AB6E-3E9B-E34E-8951-7ABFF3D3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13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32A0A0-7F60-B145-96CD-54D39AB2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47718-9419-7A43-B4B1-8DE08818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5B92C-BF86-CC4D-BC5A-294C5ABB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64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C6012-FDDA-8745-9042-B2AE8D25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842D-7995-484D-B5D8-722E9B6A1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D7A8C-D5BD-5846-A9A7-49743DDF1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F6FCE-C2A6-5E41-A9EB-CFB770A8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C9BBA-FA85-7144-8325-4AF5F45B9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2A462-A9B3-5343-B556-A6D3DCD6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9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77D5-590C-B24C-8EE6-D1C2E129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CCFDF-646C-2D43-AFE3-4D9086494D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B484C-0403-834E-A711-B3C4DBD0A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3CA89-41C2-6744-AC7F-33900E5E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81EDB-550B-9249-A5BD-8C4C2D54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0B35-6E75-DD4A-A0C1-EA00B7DC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74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905D6-6031-BE47-8494-43C41321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E4D62-3AEF-BF40-9EED-B56905352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832B9-C1E1-CE43-B450-D933E04AA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523A7-5C9C-F04B-92D8-22A71E5DBC9F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C745A-C992-3840-A12B-F1FDF750B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8EB4A-9707-9945-BFAA-9A5BB07B9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31F6-3BCA-A44F-8CD4-133C73944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55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49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ile, different, stone, fresh&#10;&#10;Description automatically generated">
            <a:extLst>
              <a:ext uri="{FF2B5EF4-FFF2-40B4-BE49-F238E27FC236}">
                <a16:creationId xmlns:a16="http://schemas.microsoft.com/office/drawing/2014/main" id="{F065644B-3240-554D-9766-FBB1A5A1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" y="10798"/>
            <a:ext cx="12153605" cy="6836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5A1C9B-29A5-3E46-9A37-395DD7F1EC6B}"/>
              </a:ext>
            </a:extLst>
          </p:cNvPr>
          <p:cNvSpPr/>
          <p:nvPr/>
        </p:nvSpPr>
        <p:spPr>
          <a:xfrm>
            <a:off x="6743700" y="5636021"/>
            <a:ext cx="5130800" cy="9017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8BB9D-E89B-154D-8266-9A8386AE7135}"/>
              </a:ext>
            </a:extLst>
          </p:cNvPr>
          <p:cNvSpPr txBox="1"/>
          <p:nvPr/>
        </p:nvSpPr>
        <p:spPr>
          <a:xfrm>
            <a:off x="6883400" y="5801121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ptima" panose="02000503060000020004" pitchFamily="2" charset="0"/>
              </a:rPr>
              <a:t>Prof Lars </a:t>
            </a:r>
            <a:r>
              <a:rPr lang="en-GB" sz="2800" dirty="0" err="1">
                <a:latin typeface="Optima" panose="02000503060000020004" pitchFamily="2" charset="0"/>
              </a:rPr>
              <a:t>Østergaard</a:t>
            </a:r>
            <a:endParaRPr lang="en-GB" sz="2800" dirty="0">
              <a:latin typeface="Optima" panose="0200050306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5AE15-BE28-2346-B52B-95B7CF90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737" y="5726591"/>
            <a:ext cx="1474879" cy="690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25809B-7113-FA4D-9941-32D97C00BC8B}"/>
              </a:ext>
            </a:extLst>
          </p:cNvPr>
          <p:cNvSpPr/>
          <p:nvPr/>
        </p:nvSpPr>
        <p:spPr>
          <a:xfrm>
            <a:off x="1331335" y="2621240"/>
            <a:ext cx="9529327" cy="12952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9BC07-2BB4-A448-BC6B-11970E666BDF}"/>
              </a:ext>
            </a:extLst>
          </p:cNvPr>
          <p:cNvSpPr txBox="1"/>
          <p:nvPr/>
        </p:nvSpPr>
        <p:spPr>
          <a:xfrm>
            <a:off x="1393270" y="2853342"/>
            <a:ext cx="9405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latin typeface="Optima" panose="02000503060000020004" pitchFamily="2" charset="0"/>
              </a:rPr>
              <a:t>Early-stage trait discovery in pulses</a:t>
            </a:r>
          </a:p>
        </p:txBody>
      </p:sp>
    </p:spTree>
    <p:extLst>
      <p:ext uri="{BB962C8B-B14F-4D97-AF65-F5344CB8AC3E}">
        <p14:creationId xmlns:p14="http://schemas.microsoft.com/office/powerpoint/2010/main" val="27040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D199E-16E4-784A-8478-DA2862B1CBF1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CD606-B478-3045-B672-5A239006F92D}"/>
              </a:ext>
            </a:extLst>
          </p:cNvPr>
          <p:cNvSpPr txBox="1"/>
          <p:nvPr/>
        </p:nvSpPr>
        <p:spPr>
          <a:xfrm>
            <a:off x="1832744" y="36320"/>
            <a:ext cx="8526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Optima" panose="02000503060000020004" pitchFamily="2" charset="0"/>
              </a:rPr>
              <a:t>Lowering blood sugar with resistant starch</a:t>
            </a:r>
          </a:p>
        </p:txBody>
      </p:sp>
      <p:pic>
        <p:nvPicPr>
          <p:cNvPr id="5" name="Picture 4" descr="A picture containing arranged, several, pan&#10;&#10;Description automatically generated">
            <a:extLst>
              <a:ext uri="{FF2B5EF4-FFF2-40B4-BE49-F238E27FC236}">
                <a16:creationId xmlns:a16="http://schemas.microsoft.com/office/drawing/2014/main" id="{FD84E55C-0E67-7241-B005-945C412B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2" y="2858736"/>
            <a:ext cx="3471785" cy="2397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F9BE7-FEC2-D647-9DC5-690DFCB71796}"/>
              </a:ext>
            </a:extLst>
          </p:cNvPr>
          <p:cNvSpPr txBox="1"/>
          <p:nvPr/>
        </p:nvSpPr>
        <p:spPr>
          <a:xfrm>
            <a:off x="422392" y="2335516"/>
            <a:ext cx="338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Optima" panose="02000503060000020004" pitchFamily="2" charset="0"/>
              </a:rPr>
              <a:t>Wrinkled ’super’ pea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630DB-5EC5-7243-ABCC-56BAAB98D99E}"/>
              </a:ext>
            </a:extLst>
          </p:cNvPr>
          <p:cNvSpPr txBox="1"/>
          <p:nvPr/>
        </p:nvSpPr>
        <p:spPr>
          <a:xfrm>
            <a:off x="4051252" y="4195233"/>
            <a:ext cx="4406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Optima" panose="02000503060000020004" pitchFamily="2" charset="0"/>
              </a:rPr>
              <a:t>Implication for the design of</a:t>
            </a:r>
          </a:p>
          <a:p>
            <a:r>
              <a:rPr lang="en-GB" sz="2400" dirty="0">
                <a:latin typeface="Optima" panose="02000503060000020004" pitchFamily="2" charset="0"/>
              </a:rPr>
              <a:t>health-promoting foods and</a:t>
            </a:r>
          </a:p>
          <a:p>
            <a:r>
              <a:rPr lang="en-GB" sz="2400" dirty="0">
                <a:latin typeface="Optima" panose="02000503060000020004" pitchFamily="2" charset="0"/>
              </a:rPr>
              <a:t>reducing risk of type 2 diabetes.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680742-92FC-FC41-AE19-7938AB4F090E}"/>
              </a:ext>
            </a:extLst>
          </p:cNvPr>
          <p:cNvSpPr txBox="1"/>
          <p:nvPr/>
        </p:nvSpPr>
        <p:spPr>
          <a:xfrm>
            <a:off x="4051251" y="2061185"/>
            <a:ext cx="4470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Optima" panose="02000503060000020004" pitchFamily="2" charset="0"/>
              </a:rPr>
              <a:t>Human intervention study:</a:t>
            </a:r>
          </a:p>
          <a:p>
            <a:r>
              <a:rPr lang="en-GB" sz="2400" i="1" dirty="0" err="1">
                <a:latin typeface="Optima" panose="02000503060000020004" pitchFamily="2" charset="0"/>
              </a:rPr>
              <a:t>rr</a:t>
            </a:r>
            <a:r>
              <a:rPr lang="en-GB" sz="2400" dirty="0">
                <a:latin typeface="Optima" panose="02000503060000020004" pitchFamily="2" charset="0"/>
              </a:rPr>
              <a:t> genotype of pea led to a</a:t>
            </a:r>
          </a:p>
          <a:p>
            <a:r>
              <a:rPr lang="en-GB" sz="2400" dirty="0">
                <a:latin typeface="Optima" panose="02000503060000020004" pitchFamily="2" charset="0"/>
              </a:rPr>
              <a:t>lower glycaemic and </a:t>
            </a:r>
            <a:r>
              <a:rPr lang="en-GB" sz="2400" dirty="0" err="1">
                <a:latin typeface="Optima" panose="02000503060000020004" pitchFamily="2" charset="0"/>
              </a:rPr>
              <a:t>insulaemic</a:t>
            </a:r>
            <a:endParaRPr lang="en-GB" sz="2400" dirty="0">
              <a:latin typeface="Optima" panose="02000503060000020004" pitchFamily="2" charset="0"/>
            </a:endParaRPr>
          </a:p>
          <a:p>
            <a:r>
              <a:rPr lang="en-GB" sz="2400" dirty="0">
                <a:latin typeface="Optima" panose="02000503060000020004" pitchFamily="2" charset="0"/>
              </a:rPr>
              <a:t>response than </a:t>
            </a:r>
            <a:r>
              <a:rPr lang="en-GB" sz="2400" i="1" dirty="0">
                <a:latin typeface="Optima" panose="02000503060000020004" pitchFamily="2" charset="0"/>
              </a:rPr>
              <a:t>RR</a:t>
            </a:r>
            <a:r>
              <a:rPr lang="en-GB" sz="2400" dirty="0">
                <a:latin typeface="Optima" panose="02000503060000020004" pitchFamily="2" charset="0"/>
              </a:rPr>
              <a:t> genotype.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3A995637-1024-8C46-ACA6-920B2E059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752" y="3888163"/>
            <a:ext cx="2855541" cy="2474007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E0F3C65B-4DD6-0840-B1CC-506108260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661" y="1144112"/>
            <a:ext cx="2857500" cy="2635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243BC3-D9BE-C142-91F6-5429E0107E4B}"/>
              </a:ext>
            </a:extLst>
          </p:cNvPr>
          <p:cNvSpPr txBox="1"/>
          <p:nvPr/>
        </p:nvSpPr>
        <p:spPr>
          <a:xfrm>
            <a:off x="8404261" y="6470971"/>
            <a:ext cx="3693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tima" panose="02000503060000020004" pitchFamily="2" charset="0"/>
              </a:rPr>
              <a:t>Petropoulou </a:t>
            </a:r>
            <a:r>
              <a:rPr lang="en-GB" sz="1400" i="1" dirty="0">
                <a:latin typeface="Optima" panose="02000503060000020004" pitchFamily="2" charset="0"/>
              </a:rPr>
              <a:t>et al</a:t>
            </a:r>
            <a:r>
              <a:rPr lang="en-GB" sz="1400" dirty="0">
                <a:latin typeface="Optima" panose="02000503060000020004" pitchFamily="2" charset="0"/>
              </a:rPr>
              <a:t> (2020) </a:t>
            </a:r>
            <a:r>
              <a:rPr lang="en-GB" sz="1400" i="1" dirty="0">
                <a:latin typeface="Optima" panose="02000503060000020004" pitchFamily="2" charset="0"/>
              </a:rPr>
              <a:t>Nature Food </a:t>
            </a:r>
            <a:r>
              <a:rPr lang="en-GB" sz="1400" b="1" dirty="0">
                <a:latin typeface="Optima" panose="02000503060000020004" pitchFamily="2" charset="0"/>
              </a:rPr>
              <a:t>1:</a:t>
            </a:r>
            <a:r>
              <a:rPr lang="en-GB" sz="1400" dirty="0">
                <a:latin typeface="Optima" panose="02000503060000020004" pitchFamily="2" charset="0"/>
              </a:rPr>
              <a:t>1-12</a:t>
            </a:r>
          </a:p>
        </p:txBody>
      </p:sp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EE055E5-37E3-D543-815E-E5BBB7185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1" y="786234"/>
            <a:ext cx="1681264" cy="10199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130E06-6FFD-A84C-8820-EB07B3ED7ABB}"/>
              </a:ext>
            </a:extLst>
          </p:cNvPr>
          <p:cNvSpPr txBox="1"/>
          <p:nvPr/>
        </p:nvSpPr>
        <p:spPr>
          <a:xfrm>
            <a:off x="22132" y="1810690"/>
            <a:ext cx="182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Claire Domoney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158A9C-AD2E-C44D-8DCC-A5B2A182B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71" y="6110254"/>
            <a:ext cx="1474879" cy="69048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C06317-AFE9-7B4C-BF6F-DF04E049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5835" y="6001291"/>
            <a:ext cx="1768661" cy="866644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388E78-94C9-8243-90A1-74B296183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881" y="5859504"/>
            <a:ext cx="824147" cy="9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flowers&#10;&#10;Description automatically generated with low confidence">
            <a:extLst>
              <a:ext uri="{FF2B5EF4-FFF2-40B4-BE49-F238E27FC236}">
                <a16:creationId xmlns:a16="http://schemas.microsoft.com/office/drawing/2014/main" id="{B681206B-F594-4647-85F7-71323E62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91" y="1705508"/>
            <a:ext cx="5786709" cy="468283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3BF3D6E-270A-9144-A1F6-2E35958F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705508"/>
            <a:ext cx="4622501" cy="23752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112811-A77B-E942-8E84-6F95B163F0AB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8CF0B-616B-D443-A1E6-3725973BC11A}"/>
              </a:ext>
            </a:extLst>
          </p:cNvPr>
          <p:cNvSpPr txBox="1"/>
          <p:nvPr/>
        </p:nvSpPr>
        <p:spPr>
          <a:xfrm>
            <a:off x="2356588" y="36320"/>
            <a:ext cx="7478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Tools and Resource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2C007-2C41-1349-A22E-5A7C61564FD6}"/>
              </a:ext>
            </a:extLst>
          </p:cNvPr>
          <p:cNvSpPr txBox="1"/>
          <p:nvPr/>
        </p:nvSpPr>
        <p:spPr>
          <a:xfrm>
            <a:off x="398191" y="813066"/>
            <a:ext cx="10432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Optima" panose="02000503060000020004" pitchFamily="2" charset="0"/>
              </a:rPr>
              <a:t>Mendel-</a:t>
            </a:r>
            <a:r>
              <a:rPr lang="en-GB" sz="2400" b="1" dirty="0" err="1">
                <a:latin typeface="Optima" panose="02000503060000020004" pitchFamily="2" charset="0"/>
              </a:rPr>
              <a:t>Seq</a:t>
            </a:r>
            <a:r>
              <a:rPr lang="en-GB" sz="2400" b="1" dirty="0">
                <a:latin typeface="Optima" panose="02000503060000020004" pitchFamily="2" charset="0"/>
              </a:rPr>
              <a:t>: </a:t>
            </a:r>
            <a:r>
              <a:rPr lang="en-GB" sz="2400" dirty="0">
                <a:latin typeface="Optima" panose="02000503060000020004" pitchFamily="2" charset="0"/>
              </a:rPr>
              <a:t>JIC collaborative genomics programme on pea with AGIS, China</a:t>
            </a:r>
          </a:p>
          <a:p>
            <a:r>
              <a:rPr lang="en-GB" sz="2400" dirty="0">
                <a:latin typeface="Optima" panose="02000503060000020004" pitchFamily="2" charset="0"/>
              </a:rPr>
              <a:t>- Genome sequence (x20) of &gt;700 accessions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7DDA2A-68E0-6742-A1CB-8ECD3531DC52}"/>
              </a:ext>
            </a:extLst>
          </p:cNvPr>
          <p:cNvSpPr txBox="1"/>
          <p:nvPr/>
        </p:nvSpPr>
        <p:spPr>
          <a:xfrm>
            <a:off x="7020781" y="5827276"/>
            <a:ext cx="1411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Optima" panose="02000503060000020004" pitchFamily="2" charset="0"/>
              </a:rPr>
              <a:t>Noam </a:t>
            </a:r>
            <a:r>
              <a:rPr lang="en-GB" sz="1600" dirty="0" err="1">
                <a:latin typeface="Optima" panose="02000503060000020004" pitchFamily="2" charset="0"/>
              </a:rPr>
              <a:t>Chayut</a:t>
            </a:r>
            <a:endParaRPr lang="en-GB" sz="1600" dirty="0">
              <a:latin typeface="Optima" panose="02000503060000020004" pitchFamily="2" charset="0"/>
            </a:endParaRPr>
          </a:p>
          <a:p>
            <a:pPr algn="ctr"/>
            <a:r>
              <a:rPr lang="en-GB" sz="1600" dirty="0">
                <a:latin typeface="Optima" panose="02000503060000020004" pitchFamily="2" charset="0"/>
              </a:rPr>
              <a:t>JIC GRU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7BB3-9FD3-CC49-A07B-1CD8E6655692}"/>
              </a:ext>
            </a:extLst>
          </p:cNvPr>
          <p:cNvSpPr txBox="1"/>
          <p:nvPr/>
        </p:nvSpPr>
        <p:spPr>
          <a:xfrm>
            <a:off x="8432001" y="5802120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>
                <a:latin typeface="Optima" panose="02000503060000020004" pitchFamily="2" charset="0"/>
              </a:rPr>
              <a:t>Shifeng</a:t>
            </a:r>
            <a:r>
              <a:rPr lang="en-GB" sz="1600" dirty="0">
                <a:latin typeface="Optima" panose="02000503060000020004" pitchFamily="2" charset="0"/>
              </a:rPr>
              <a:t> Cheng</a:t>
            </a:r>
          </a:p>
          <a:p>
            <a:pPr algn="ctr"/>
            <a:r>
              <a:rPr lang="en-GB" sz="1600" dirty="0">
                <a:latin typeface="Optima" panose="02000503060000020004" pitchFamily="2" charset="0"/>
              </a:rPr>
              <a:t>AGIS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98CF7B-39AD-6A42-B182-DF5513C3E867}"/>
              </a:ext>
            </a:extLst>
          </p:cNvPr>
          <p:cNvSpPr txBox="1"/>
          <p:nvPr/>
        </p:nvSpPr>
        <p:spPr>
          <a:xfrm>
            <a:off x="10109064" y="5802120"/>
            <a:ext cx="1032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Optima" panose="02000503060000020004" pitchFamily="2" charset="0"/>
              </a:rPr>
              <a:t>Noel Ellis</a:t>
            </a:r>
          </a:p>
          <a:p>
            <a:pPr algn="ctr"/>
            <a:r>
              <a:rPr lang="en-GB" sz="1600" dirty="0">
                <a:latin typeface="Optima" panose="02000503060000020004" pitchFamily="2" charset="0"/>
              </a:rPr>
              <a:t>JIC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D15F4D-8156-C342-921C-0E182981F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441" y="4532120"/>
            <a:ext cx="9779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41C21-7563-FA43-88A4-CB2E4FB9A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352" y="4481320"/>
            <a:ext cx="1155700" cy="1320800"/>
          </a:xfrm>
          <a:prstGeom prst="rect">
            <a:avLst/>
          </a:prstGeom>
        </p:spPr>
      </p:pic>
      <p:pic>
        <p:nvPicPr>
          <p:cNvPr id="18" name="Picture 1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A8894FC7-5AC7-2542-9BBD-AE0604CE1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6058" y="4583455"/>
            <a:ext cx="1218665" cy="121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77DD9A-BA42-3C45-B1A3-E9353C50679E}"/>
              </a:ext>
            </a:extLst>
          </p:cNvPr>
          <p:cNvGrpSpPr/>
          <p:nvPr/>
        </p:nvGrpSpPr>
        <p:grpSpPr>
          <a:xfrm>
            <a:off x="1295511" y="1699724"/>
            <a:ext cx="9600978" cy="4904144"/>
            <a:chOff x="952722" y="1501420"/>
            <a:chExt cx="9600978" cy="49041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FD2533-AFAF-3643-AE9C-5F3890B35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722" y="1501420"/>
              <a:ext cx="3686914" cy="490223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E65F811-148A-3F45-8833-A9587AC50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1764" y="4567702"/>
              <a:ext cx="2464406" cy="1837862"/>
            </a:xfrm>
            <a:prstGeom prst="rect">
              <a:avLst/>
            </a:prstGeom>
          </p:spPr>
        </p:pic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3CF403B8-0640-C243-9E61-A42771C6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1763" y="1504222"/>
              <a:ext cx="4199239" cy="27994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711B4F-BED7-AD42-8445-D10ED6C65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8296" y="4563874"/>
              <a:ext cx="1287843" cy="18397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3FD651-2392-CB4A-BC6B-90D088318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21536" y="1504221"/>
              <a:ext cx="1232164" cy="27938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9AA096-235C-3E4F-99DC-B0C600131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78266" y="4563874"/>
              <a:ext cx="1373699" cy="183977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3A0D0B1-EE78-814B-A665-102585F549DE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96845-C0FE-F846-ADDD-2940CA307BDD}"/>
              </a:ext>
            </a:extLst>
          </p:cNvPr>
          <p:cNvSpPr txBox="1"/>
          <p:nvPr/>
        </p:nvSpPr>
        <p:spPr>
          <a:xfrm>
            <a:off x="2356588" y="36320"/>
            <a:ext cx="7478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Tools and Resource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3C024-1D10-7845-AC2D-197BFC2918A3}"/>
              </a:ext>
            </a:extLst>
          </p:cNvPr>
          <p:cNvSpPr txBox="1"/>
          <p:nvPr/>
        </p:nvSpPr>
        <p:spPr>
          <a:xfrm>
            <a:off x="1084631" y="1039156"/>
            <a:ext cx="1002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Optima" panose="02000503060000020004" pitchFamily="2" charset="0"/>
              </a:rPr>
              <a:t>Examples of trait diversity in the Mendel-</a:t>
            </a:r>
            <a:r>
              <a:rPr lang="en-GB" sz="3200" dirty="0" err="1">
                <a:latin typeface="Optima" panose="02000503060000020004" pitchFamily="2" charset="0"/>
              </a:rPr>
              <a:t>Seq</a:t>
            </a:r>
            <a:r>
              <a:rPr lang="en-GB" sz="3200" dirty="0">
                <a:latin typeface="Optima" panose="02000503060000020004" pitchFamily="2" charset="0"/>
              </a:rPr>
              <a:t> population</a:t>
            </a:r>
          </a:p>
        </p:txBody>
      </p:sp>
    </p:spTree>
    <p:extLst>
      <p:ext uri="{BB962C8B-B14F-4D97-AF65-F5344CB8AC3E}">
        <p14:creationId xmlns:p14="http://schemas.microsoft.com/office/powerpoint/2010/main" val="22346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E8602D54-C683-574C-94F0-084295F2F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884" y="4600171"/>
            <a:ext cx="1176899" cy="1526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5BB16-E7C7-BC43-84D6-41004947D746}"/>
              </a:ext>
            </a:extLst>
          </p:cNvPr>
          <p:cNvSpPr txBox="1"/>
          <p:nvPr/>
        </p:nvSpPr>
        <p:spPr>
          <a:xfrm>
            <a:off x="1740383" y="625025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Monika </a:t>
            </a:r>
            <a:r>
              <a:rPr lang="en-GB" dirty="0" err="1">
                <a:latin typeface="Optima" panose="02000503060000020004" pitchFamily="2" charset="0"/>
              </a:rPr>
              <a:t>Chhetry</a:t>
            </a:r>
            <a:endParaRPr lang="en-GB" dirty="0">
              <a:latin typeface="Optima" panose="0200050306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7C1D9-6C14-2045-BAEF-838B61F0678D}"/>
              </a:ext>
            </a:extLst>
          </p:cNvPr>
          <p:cNvSpPr txBox="1"/>
          <p:nvPr/>
        </p:nvSpPr>
        <p:spPr>
          <a:xfrm>
            <a:off x="2731264" y="4236176"/>
            <a:ext cx="5858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Optima" panose="02000503060000020004" pitchFamily="2" charset="0"/>
              </a:rPr>
              <a:t>Pulse crop transformation and gene editing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43C7B-EB07-9C43-BFE5-BEDF32E8E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275" y="5013445"/>
            <a:ext cx="1455078" cy="1615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583C75-EBEE-9942-890B-2381D6614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898" y="4999118"/>
            <a:ext cx="1455078" cy="1636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8D4FE-9E79-F94B-B3F8-44AE6129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683" y="4798798"/>
            <a:ext cx="1205123" cy="1983713"/>
          </a:xfrm>
          <a:prstGeom prst="rect">
            <a:avLst/>
          </a:prstGeom>
        </p:spPr>
      </p:pic>
      <p:pic>
        <p:nvPicPr>
          <p:cNvPr id="11" name="Picture 10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67901888-E9B2-D245-A0E2-A9B9828A4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298" y="4521660"/>
            <a:ext cx="1615688" cy="1615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AAAC08-6958-E748-A6C8-254006EB3D34}"/>
              </a:ext>
            </a:extLst>
          </p:cNvPr>
          <p:cNvSpPr txBox="1"/>
          <p:nvPr/>
        </p:nvSpPr>
        <p:spPr>
          <a:xfrm>
            <a:off x="8324569" y="6250252"/>
            <a:ext cx="195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Emma Wallington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A24CE-0598-A749-9BE7-AA027928D6B6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8408F-482C-9F49-A6BA-BEE40B32C3A9}"/>
              </a:ext>
            </a:extLst>
          </p:cNvPr>
          <p:cNvSpPr txBox="1"/>
          <p:nvPr/>
        </p:nvSpPr>
        <p:spPr>
          <a:xfrm>
            <a:off x="2356588" y="36320"/>
            <a:ext cx="7478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Tools and Resource development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7B2543FE-C2DD-534E-BBF4-4A5603B71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26" y="1399235"/>
            <a:ext cx="9810892" cy="24451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ECC295-3CA6-9E41-B07F-7C283D275222}"/>
              </a:ext>
            </a:extLst>
          </p:cNvPr>
          <p:cNvSpPr txBox="1"/>
          <p:nvPr/>
        </p:nvSpPr>
        <p:spPr>
          <a:xfrm>
            <a:off x="1765813" y="937570"/>
            <a:ext cx="675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Optima" panose="02000503060000020004" pitchFamily="2" charset="0"/>
              </a:rPr>
              <a:t>High-quality Genome sequencing and annotation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35990C-72BC-3646-A160-F20DB866BD98}"/>
              </a:ext>
            </a:extLst>
          </p:cNvPr>
          <p:cNvSpPr txBox="1"/>
          <p:nvPr/>
        </p:nvSpPr>
        <p:spPr>
          <a:xfrm>
            <a:off x="10553856" y="3051325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Burkhard</a:t>
            </a:r>
          </a:p>
          <a:p>
            <a:pPr algn="ctr"/>
            <a:r>
              <a:rPr lang="en-GB" dirty="0" err="1">
                <a:latin typeface="Optima" panose="02000503060000020004" pitchFamily="2" charset="0"/>
              </a:rPr>
              <a:t>Steuernagel</a:t>
            </a:r>
            <a:endParaRPr lang="en-GB" dirty="0">
              <a:latin typeface="Optima" panose="02000503060000020004" pitchFamily="2" charset="0"/>
            </a:endParaRPr>
          </a:p>
          <a:p>
            <a:pPr algn="ctr"/>
            <a:r>
              <a:rPr lang="en-GB" dirty="0">
                <a:latin typeface="Optima" panose="02000503060000020004" pitchFamily="2" charset="0"/>
              </a:rPr>
              <a:t>JIC</a:t>
            </a:r>
          </a:p>
        </p:txBody>
      </p:sp>
      <p:pic>
        <p:nvPicPr>
          <p:cNvPr id="20" name="Picture 1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6B22FDD-F302-6A4E-BDD8-7F545BE9B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9520" y="1399235"/>
            <a:ext cx="1587500" cy="158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44B9EC-C6DD-4E41-BB71-6F5B6CCB9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322" y="5127119"/>
            <a:ext cx="1474879" cy="690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2D5E4F-86EC-DD46-8119-B1F106169D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9868" y="5127119"/>
            <a:ext cx="127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994D00-8DE8-BF40-AF54-4BF04F34B751}"/>
              </a:ext>
            </a:extLst>
          </p:cNvPr>
          <p:cNvSpPr/>
          <p:nvPr/>
        </p:nvSpPr>
        <p:spPr>
          <a:xfrm>
            <a:off x="-1760" y="2413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FDDA8-B929-014A-B10B-F8159C992A81}"/>
              </a:ext>
            </a:extLst>
          </p:cNvPr>
          <p:cNvSpPr txBox="1"/>
          <p:nvPr/>
        </p:nvSpPr>
        <p:spPr>
          <a:xfrm>
            <a:off x="1624106" y="37732"/>
            <a:ext cx="894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Need to reduce use of nitrogen fertiliser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D2A2D-221B-6E46-B72C-0901A16A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738" y="768337"/>
            <a:ext cx="8155848" cy="6077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99BC1-0A09-CE41-B1C6-07A157C1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463800"/>
            <a:ext cx="5854700" cy="4394200"/>
          </a:xfrm>
          <a:prstGeom prst="rect">
            <a:avLst/>
          </a:prstGeom>
        </p:spPr>
      </p:pic>
      <p:pic>
        <p:nvPicPr>
          <p:cNvPr id="9" name="Picture 8" descr="A picture containing grass, sky, outdoor, track&#10;&#10;Description automatically generated">
            <a:extLst>
              <a:ext uri="{FF2B5EF4-FFF2-40B4-BE49-F238E27FC236}">
                <a16:creationId xmlns:a16="http://schemas.microsoft.com/office/drawing/2014/main" id="{87BCAC42-8441-6949-8504-E0D4996C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" y="748031"/>
            <a:ext cx="6910560" cy="32778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E58132-EC83-6942-A296-D991AB455DA0}"/>
              </a:ext>
            </a:extLst>
          </p:cNvPr>
          <p:cNvSpPr/>
          <p:nvPr/>
        </p:nvSpPr>
        <p:spPr>
          <a:xfrm>
            <a:off x="-1760" y="4025900"/>
            <a:ext cx="6910560" cy="171959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A9C77-829A-8945-8927-198869690573}"/>
              </a:ext>
            </a:extLst>
          </p:cNvPr>
          <p:cNvSpPr txBox="1"/>
          <p:nvPr/>
        </p:nvSpPr>
        <p:spPr>
          <a:xfrm>
            <a:off x="-1760" y="4097828"/>
            <a:ext cx="691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Optima" panose="02000503060000020004" pitchFamily="2" charset="0"/>
              </a:rPr>
              <a:t>Finding other sources of nitrogen – preferably those that benefit soil and make contributions to sustainable farming systems – is a priority for farmers looking to reduce input.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BC5133-7469-E54B-9361-18D7D81E4FD9}"/>
              </a:ext>
            </a:extLst>
          </p:cNvPr>
          <p:cNvGrpSpPr/>
          <p:nvPr/>
        </p:nvGrpSpPr>
        <p:grpSpPr>
          <a:xfrm>
            <a:off x="7300388" y="1456076"/>
            <a:ext cx="4516300" cy="2356539"/>
            <a:chOff x="7424941" y="1072460"/>
            <a:chExt cx="4516300" cy="23565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0D5A66-D649-214E-B039-60094B6CD829}"/>
                </a:ext>
              </a:extLst>
            </p:cNvPr>
            <p:cNvSpPr/>
            <p:nvPr/>
          </p:nvSpPr>
          <p:spPr>
            <a:xfrm>
              <a:off x="7424942" y="1072460"/>
              <a:ext cx="4516299" cy="2356539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4FD078-4544-0147-AA1C-2035EA725240}"/>
                </a:ext>
              </a:extLst>
            </p:cNvPr>
            <p:cNvSpPr txBox="1"/>
            <p:nvPr/>
          </p:nvSpPr>
          <p:spPr>
            <a:xfrm>
              <a:off x="7424941" y="1127344"/>
              <a:ext cx="451629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 dirty="0">
                  <a:latin typeface="Optima" panose="02000503060000020004" pitchFamily="2" charset="0"/>
                </a:rPr>
                <a:t>Current shortage of nitrogen fertiliser within the UK and the massive impact on prices dominates discussion in farming circles.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90AA316-E467-334E-A149-A4CEF8FC7B0F}"/>
              </a:ext>
            </a:extLst>
          </p:cNvPr>
          <p:cNvSpPr/>
          <p:nvPr/>
        </p:nvSpPr>
        <p:spPr>
          <a:xfrm>
            <a:off x="7057958" y="4037508"/>
            <a:ext cx="4994342" cy="205215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4B26D-2453-F245-9EE4-4A2EDCBAAE9F}"/>
              </a:ext>
            </a:extLst>
          </p:cNvPr>
          <p:cNvSpPr txBox="1"/>
          <p:nvPr/>
        </p:nvSpPr>
        <p:spPr>
          <a:xfrm>
            <a:off x="7057958" y="4125671"/>
            <a:ext cx="4994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Optima" panose="02000503060000020004" pitchFamily="2" charset="0"/>
              </a:rPr>
              <a:t>Jan 2022 prices increased 2.5-3 times compared to Jan 2021 (e.g. from £287/tonne to £758/tonne for Granular urea). Now &gt;£1,000/tonne</a:t>
            </a:r>
          </a:p>
          <a:p>
            <a:pPr algn="just"/>
            <a:r>
              <a:rPr lang="en-GB" sz="2400" dirty="0">
                <a:latin typeface="Optima" panose="02000503060000020004" pitchFamily="2" charset="0"/>
              </a:rPr>
              <a:t>=&gt; low-input agriculture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BA29B1-18D1-4F44-B3A8-BB698AF53B4D}"/>
              </a:ext>
            </a:extLst>
          </p:cNvPr>
          <p:cNvSpPr/>
          <p:nvPr/>
        </p:nvSpPr>
        <p:spPr>
          <a:xfrm>
            <a:off x="7464772" y="869962"/>
            <a:ext cx="2604645" cy="38251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A0A1E-E72E-7C4D-BABB-A834A2962271}"/>
              </a:ext>
            </a:extLst>
          </p:cNvPr>
          <p:cNvSpPr txBox="1"/>
          <p:nvPr/>
        </p:nvSpPr>
        <p:spPr>
          <a:xfrm>
            <a:off x="7555063" y="844312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Optima" panose="02000503060000020004" pitchFamily="2" charset="0"/>
              </a:rPr>
              <a:t>Immediate term: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623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9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ile, different, stone, fresh&#10;&#10;Description automatically generated">
            <a:extLst>
              <a:ext uri="{FF2B5EF4-FFF2-40B4-BE49-F238E27FC236}">
                <a16:creationId xmlns:a16="http://schemas.microsoft.com/office/drawing/2014/main" id="{F065644B-3240-554D-9766-FBB1A5A1E6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>
            <a:off x="19197" y="10798"/>
            <a:ext cx="12153605" cy="68364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0A7760-F6FD-3844-B2CA-9C8DCCC8FAF3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9BC07-2BB4-A448-BC6B-11970E666BDF}"/>
              </a:ext>
            </a:extLst>
          </p:cNvPr>
          <p:cNvSpPr txBox="1"/>
          <p:nvPr/>
        </p:nvSpPr>
        <p:spPr>
          <a:xfrm>
            <a:off x="4351037" y="64326"/>
            <a:ext cx="34899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400" dirty="0">
                <a:solidFill>
                  <a:schemeClr val="bg1"/>
                </a:solidFill>
                <a:latin typeface="Optima" panose="02000503060000020004" pitchFamily="2" charset="0"/>
              </a:rPr>
              <a:t>Why Pulse crops?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D409B8-013C-4444-AE00-878C534D96EE}"/>
              </a:ext>
            </a:extLst>
          </p:cNvPr>
          <p:cNvSpPr/>
          <p:nvPr/>
        </p:nvSpPr>
        <p:spPr>
          <a:xfrm>
            <a:off x="1093643" y="1066800"/>
            <a:ext cx="10082357" cy="51562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DDC41-AD35-4941-ADBE-E6897DCEF34C}"/>
              </a:ext>
            </a:extLst>
          </p:cNvPr>
          <p:cNvSpPr txBox="1"/>
          <p:nvPr/>
        </p:nvSpPr>
        <p:spPr>
          <a:xfrm>
            <a:off x="1625600" y="1549669"/>
            <a:ext cx="776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ptima" panose="02000503060000020004" pitchFamily="2" charset="0"/>
              </a:rPr>
              <a:t>Release less GHGs per unit area than other foods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B359E-1545-A541-967F-760A96D17E9B}"/>
              </a:ext>
            </a:extLst>
          </p:cNvPr>
          <p:cNvSpPr txBox="1"/>
          <p:nvPr/>
        </p:nvSpPr>
        <p:spPr>
          <a:xfrm>
            <a:off x="1625600" y="2369279"/>
            <a:ext cx="8762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ptima" panose="02000503060000020004" pitchFamily="2" charset="0"/>
              </a:rPr>
              <a:t>Require less input (fix atmospheric N</a:t>
            </a:r>
            <a:r>
              <a:rPr lang="en-GB" sz="2800" baseline="-25000" dirty="0">
                <a:latin typeface="Optima" panose="02000503060000020004" pitchFamily="2" charset="0"/>
              </a:rPr>
              <a:t>2</a:t>
            </a:r>
            <a:r>
              <a:rPr lang="en-GB" sz="2800" dirty="0">
                <a:latin typeface="Optima" panose="02000503060000020004" pitchFamily="2" charset="0"/>
              </a:rPr>
              <a:t>, C sequestration)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85F9F-0E80-C948-8707-FE1C691EA192}"/>
              </a:ext>
            </a:extLst>
          </p:cNvPr>
          <p:cNvSpPr txBox="1"/>
          <p:nvPr/>
        </p:nvSpPr>
        <p:spPr>
          <a:xfrm>
            <a:off x="1625600" y="4006357"/>
            <a:ext cx="6378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ptima" panose="02000503060000020004" pitchFamily="2" charset="0"/>
              </a:rPr>
              <a:t>World-wide source of high-quality food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77604-2753-474B-AB99-8858DFD32FB3}"/>
              </a:ext>
            </a:extLst>
          </p:cNvPr>
          <p:cNvSpPr txBox="1"/>
          <p:nvPr/>
        </p:nvSpPr>
        <p:spPr>
          <a:xfrm>
            <a:off x="1625600" y="3189460"/>
            <a:ext cx="9104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ptima" panose="02000503060000020004" pitchFamily="2" charset="0"/>
              </a:rPr>
              <a:t>Regenerate nutrient-deficient soils (ideal for crop rotation)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03DE2-9A1B-FE4C-AC9E-CCD268EDB450}"/>
              </a:ext>
            </a:extLst>
          </p:cNvPr>
          <p:cNvSpPr txBox="1"/>
          <p:nvPr/>
        </p:nvSpPr>
        <p:spPr>
          <a:xfrm>
            <a:off x="1625600" y="4828117"/>
            <a:ext cx="9109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ptima" panose="02000503060000020004" pitchFamily="2" charset="0"/>
              </a:rPr>
              <a:t>Benefit to human health</a:t>
            </a:r>
          </a:p>
          <a:p>
            <a:r>
              <a:rPr lang="en-GB" sz="2800" dirty="0">
                <a:latin typeface="Optima" panose="02000503060000020004" pitchFamily="2" charset="0"/>
              </a:rPr>
              <a:t> - High in protein, minerals, vitamins and resistant starch</a:t>
            </a:r>
          </a:p>
        </p:txBody>
      </p:sp>
    </p:spTree>
    <p:extLst>
      <p:ext uri="{BB962C8B-B14F-4D97-AF65-F5344CB8AC3E}">
        <p14:creationId xmlns:p14="http://schemas.microsoft.com/office/powerpoint/2010/main" val="29473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29092F9-3321-C945-8AF8-3AE477134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20" y="1532387"/>
            <a:ext cx="10003316" cy="5153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0A7760-F6FD-3844-B2CA-9C8DCCC8FAF3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37982-BAB8-944D-8BC8-462D320861EF}"/>
              </a:ext>
            </a:extLst>
          </p:cNvPr>
          <p:cNvSpPr txBox="1"/>
          <p:nvPr/>
        </p:nvSpPr>
        <p:spPr>
          <a:xfrm>
            <a:off x="4387716" y="36320"/>
            <a:ext cx="3416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Healthy Planet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0E8678-3081-3D40-AB33-80217AD01983}"/>
              </a:ext>
            </a:extLst>
          </p:cNvPr>
          <p:cNvCxnSpPr>
            <a:cxnSpLocks/>
          </p:cNvCxnSpPr>
          <p:nvPr/>
        </p:nvCxnSpPr>
        <p:spPr>
          <a:xfrm>
            <a:off x="1037519" y="4992606"/>
            <a:ext cx="5969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CFE476-6FB8-734D-B6AA-18D39314802D}"/>
              </a:ext>
            </a:extLst>
          </p:cNvPr>
          <p:cNvCxnSpPr>
            <a:cxnSpLocks/>
          </p:cNvCxnSpPr>
          <p:nvPr/>
        </p:nvCxnSpPr>
        <p:spPr>
          <a:xfrm>
            <a:off x="469433" y="5746552"/>
            <a:ext cx="5969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DDF442-50C0-5641-90F5-727B75E26456}"/>
              </a:ext>
            </a:extLst>
          </p:cNvPr>
          <p:cNvSpPr txBox="1"/>
          <p:nvPr/>
        </p:nvSpPr>
        <p:spPr>
          <a:xfrm>
            <a:off x="3925373" y="954082"/>
            <a:ext cx="4341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Optima" panose="02000503060000020004" pitchFamily="2" charset="0"/>
              </a:rPr>
              <a:t>Land use per 100 g protein</a:t>
            </a:r>
          </a:p>
        </p:txBody>
      </p:sp>
    </p:spTree>
    <p:extLst>
      <p:ext uri="{BB962C8B-B14F-4D97-AF65-F5344CB8AC3E}">
        <p14:creationId xmlns:p14="http://schemas.microsoft.com/office/powerpoint/2010/main" val="30460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041F80B9-DF92-EE40-8110-15951942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2" y="1747484"/>
            <a:ext cx="9882130" cy="4917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0A7760-F6FD-3844-B2CA-9C8DCCC8FAF3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37982-BAB8-944D-8BC8-462D320861EF}"/>
              </a:ext>
            </a:extLst>
          </p:cNvPr>
          <p:cNvSpPr txBox="1"/>
          <p:nvPr/>
        </p:nvSpPr>
        <p:spPr>
          <a:xfrm>
            <a:off x="4387716" y="36320"/>
            <a:ext cx="3416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Healthy Planet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9EBD49-1910-9943-B0B3-F0B793514FBA}"/>
              </a:ext>
            </a:extLst>
          </p:cNvPr>
          <p:cNvCxnSpPr>
            <a:cxnSpLocks/>
          </p:cNvCxnSpPr>
          <p:nvPr/>
        </p:nvCxnSpPr>
        <p:spPr>
          <a:xfrm>
            <a:off x="499977" y="5048494"/>
            <a:ext cx="5969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0E8678-3081-3D40-AB33-80217AD01983}"/>
              </a:ext>
            </a:extLst>
          </p:cNvPr>
          <p:cNvCxnSpPr>
            <a:cxnSpLocks/>
          </p:cNvCxnSpPr>
          <p:nvPr/>
        </p:nvCxnSpPr>
        <p:spPr>
          <a:xfrm>
            <a:off x="1052809" y="5785820"/>
            <a:ext cx="5969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DDF442-50C0-5641-90F5-727B75E26456}"/>
              </a:ext>
            </a:extLst>
          </p:cNvPr>
          <p:cNvSpPr txBox="1"/>
          <p:nvPr/>
        </p:nvSpPr>
        <p:spPr>
          <a:xfrm>
            <a:off x="3397997" y="954082"/>
            <a:ext cx="5396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Optima" panose="02000503060000020004" pitchFamily="2" charset="0"/>
              </a:rPr>
              <a:t>GHG emissions per 100 g protein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032A3-684F-224E-846A-CDD9BB502D8D}"/>
              </a:ext>
            </a:extLst>
          </p:cNvPr>
          <p:cNvSpPr txBox="1"/>
          <p:nvPr/>
        </p:nvSpPr>
        <p:spPr>
          <a:xfrm>
            <a:off x="2133730" y="1521370"/>
            <a:ext cx="7632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Optima" panose="02000503060000020004" pitchFamily="2" charset="0"/>
              </a:rPr>
              <a:t>Greenhouse gas emissions are measured in kilograms of carbon dioxide equivalents (kg CO</a:t>
            </a:r>
            <a:r>
              <a:rPr lang="en-GB" sz="1400" baseline="-25000" dirty="0">
                <a:solidFill>
                  <a:schemeClr val="bg2">
                    <a:lumMod val="75000"/>
                  </a:schemeClr>
                </a:solidFill>
                <a:latin typeface="Optima" panose="02000503060000020004" pitchFamily="2" charset="0"/>
              </a:rPr>
              <a:t>2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Optima" panose="02000503060000020004" pitchFamily="2" charset="0"/>
              </a:rPr>
              <a:t> </a:t>
            </a:r>
            <a:r>
              <a:rPr lang="en-GB" sz="1400" dirty="0" err="1">
                <a:solidFill>
                  <a:schemeClr val="bg2">
                    <a:lumMod val="75000"/>
                  </a:schemeClr>
                </a:solidFill>
                <a:latin typeface="Optima" panose="02000503060000020004" pitchFamily="2" charset="0"/>
              </a:rPr>
              <a:t>eq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Optima" panose="02000503060000020004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39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BE60B-D6E3-A648-86BE-448D88CF9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1082" b="56725"/>
          <a:stretch/>
        </p:blipFill>
        <p:spPr>
          <a:xfrm>
            <a:off x="257514" y="1280458"/>
            <a:ext cx="7546784" cy="2821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DCD76-7A6D-F743-B2C4-7618D9D6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26" t="33450" r="4210" b="45030"/>
          <a:stretch/>
        </p:blipFill>
        <p:spPr>
          <a:xfrm>
            <a:off x="4904873" y="2662613"/>
            <a:ext cx="7212980" cy="2706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D2BA9-6E69-6B49-B27F-60F1166A7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07" t="18479" r="6746" b="57427"/>
          <a:stretch/>
        </p:blipFill>
        <p:spPr>
          <a:xfrm>
            <a:off x="1108118" y="3603239"/>
            <a:ext cx="8110310" cy="3032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803E37-99D1-B548-A56E-C10F8FC4A115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3362E-8EAE-314E-B9DA-00CA10C74866}"/>
              </a:ext>
            </a:extLst>
          </p:cNvPr>
          <p:cNvSpPr txBox="1"/>
          <p:nvPr/>
        </p:nvSpPr>
        <p:spPr>
          <a:xfrm>
            <a:off x="4316380" y="36320"/>
            <a:ext cx="3559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Healthy People</a:t>
            </a:r>
          </a:p>
        </p:txBody>
      </p:sp>
    </p:spTree>
    <p:extLst>
      <p:ext uri="{BB962C8B-B14F-4D97-AF65-F5344CB8AC3E}">
        <p14:creationId xmlns:p14="http://schemas.microsoft.com/office/powerpoint/2010/main" val="19942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393C7A-23BA-8645-8FFB-BC76A9CC930C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149D6-39E6-DB47-81EA-1F3F81733229}"/>
              </a:ext>
            </a:extLst>
          </p:cNvPr>
          <p:cNvSpPr txBox="1"/>
          <p:nvPr/>
        </p:nvSpPr>
        <p:spPr>
          <a:xfrm>
            <a:off x="4416589" y="36320"/>
            <a:ext cx="3358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Healthy Plants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7B6F9-D62F-474E-BD2A-1E41E96A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791" y="2218369"/>
            <a:ext cx="5657850" cy="2800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1A32F-B33C-C149-8BD2-4882FE317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941938" y="2315943"/>
            <a:ext cx="2585933" cy="2530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DD41A-18BB-D647-A915-3E2D148B3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7" y="876244"/>
            <a:ext cx="1270000" cy="7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E170F-BD53-2D47-A008-6343469B871D}"/>
              </a:ext>
            </a:extLst>
          </p:cNvPr>
          <p:cNvSpPr txBox="1"/>
          <p:nvPr/>
        </p:nvSpPr>
        <p:spPr>
          <a:xfrm>
            <a:off x="2007582" y="1996455"/>
            <a:ext cx="24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Chocolate spot in </a:t>
            </a:r>
            <a:r>
              <a:rPr lang="en-GB" dirty="0" err="1">
                <a:latin typeface="Optima" panose="02000503060000020004" pitchFamily="2" charset="0"/>
              </a:rPr>
              <a:t>Faba</a:t>
            </a:r>
            <a:endParaRPr lang="en-GB" dirty="0">
              <a:latin typeface="Optima" panose="0200050306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572EC-67FC-5D44-BD40-1C7A1EE5A442}"/>
              </a:ext>
            </a:extLst>
          </p:cNvPr>
          <p:cNvSpPr txBox="1"/>
          <p:nvPr/>
        </p:nvSpPr>
        <p:spPr>
          <a:xfrm>
            <a:off x="5635999" y="1983755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QTL scan for Chocolate spot scored in the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B4E19-A89A-C745-BD11-33126BA53DBC}"/>
              </a:ext>
            </a:extLst>
          </p:cNvPr>
          <p:cNvSpPr txBox="1"/>
          <p:nvPr/>
        </p:nvSpPr>
        <p:spPr>
          <a:xfrm>
            <a:off x="1711783" y="5017875"/>
            <a:ext cx="958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Optima" panose="02000503060000020004" pitchFamily="2" charset="0"/>
                <a:cs typeface="Calibri" panose="020F0502020204030204" pitchFamily="34" charset="0"/>
              </a:rPr>
              <a:t>NIAB has:</a:t>
            </a:r>
          </a:p>
          <a:p>
            <a:pPr algn="just"/>
            <a:r>
              <a:rPr lang="en-US" sz="2400" dirty="0">
                <a:latin typeface="Optima" panose="02000503060000020004" pitchFamily="2" charset="0"/>
                <a:cs typeface="Calibri" panose="020F0502020204030204" pitchFamily="34" charset="0"/>
              </a:rPr>
              <a:t>1) identified improved resistance in </a:t>
            </a:r>
            <a:r>
              <a:rPr lang="en-US" sz="2400" dirty="0" err="1">
                <a:latin typeface="Optima" panose="02000503060000020004" pitchFamily="2" charset="0"/>
                <a:cs typeface="Calibri" panose="020F0502020204030204" pitchFamily="34" charset="0"/>
              </a:rPr>
              <a:t>Faba</a:t>
            </a:r>
            <a:r>
              <a:rPr lang="en-US" sz="2400" dirty="0">
                <a:latin typeface="Optima" panose="02000503060000020004" pitchFamily="2" charset="0"/>
                <a:cs typeface="Calibri" panose="020F0502020204030204" pitchFamily="34" charset="0"/>
              </a:rPr>
              <a:t> germplasm</a:t>
            </a:r>
          </a:p>
          <a:p>
            <a:pPr algn="just"/>
            <a:r>
              <a:rPr lang="en-US" sz="2400" dirty="0">
                <a:latin typeface="Optima" panose="02000503060000020004" pitchFamily="2" charset="0"/>
                <a:cs typeface="Calibri" panose="020F0502020204030204" pitchFamily="34" charset="0"/>
              </a:rPr>
              <a:t>2) created genetic tools to track the resistance in breeding </a:t>
            </a:r>
            <a:r>
              <a:rPr lang="en-US" sz="2400" dirty="0" err="1">
                <a:latin typeface="Optima" panose="02000503060000020004" pitchFamily="2" charset="0"/>
                <a:cs typeface="Calibri" panose="020F0502020204030204" pitchFamily="34" charset="0"/>
              </a:rPr>
              <a:t>programmes</a:t>
            </a:r>
            <a:r>
              <a:rPr lang="en-US" sz="2400" dirty="0">
                <a:latin typeface="Optima" panose="02000503060000020004" pitchFamily="2" charset="0"/>
                <a:cs typeface="Calibri" panose="020F0502020204030204" pitchFamily="34" charset="0"/>
              </a:rPr>
              <a:t> 3) generated early-stage material for use by plant breeders</a:t>
            </a:r>
            <a:endParaRPr lang="en-GB" sz="2400" dirty="0">
              <a:latin typeface="Optima" panose="0200050306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C0639-BB4C-B542-81C5-0F408ABF940A}"/>
              </a:ext>
            </a:extLst>
          </p:cNvPr>
          <p:cNvSpPr txBox="1"/>
          <p:nvPr/>
        </p:nvSpPr>
        <p:spPr>
          <a:xfrm>
            <a:off x="3576479" y="1047595"/>
            <a:ext cx="5598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Optima" panose="02000503060000020004" pitchFamily="2" charset="0"/>
              </a:rPr>
              <a:t>A model for pre-breeding research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5E351D-685A-494C-860C-08A7C0DE5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68" y="1638244"/>
            <a:ext cx="832369" cy="1154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27B1A9-E240-274A-982A-0F14B6D35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68" y="3227407"/>
            <a:ext cx="832370" cy="1154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768487-D67E-0943-861C-F60DCBDD36B3}"/>
              </a:ext>
            </a:extLst>
          </p:cNvPr>
          <p:cNvSpPr txBox="1"/>
          <p:nvPr/>
        </p:nvSpPr>
        <p:spPr>
          <a:xfrm>
            <a:off x="83532" y="2751375"/>
            <a:ext cx="127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Tom Wood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DF946-4467-3749-AD60-C7CDC455791C}"/>
              </a:ext>
            </a:extLst>
          </p:cNvPr>
          <p:cNvSpPr txBox="1"/>
          <p:nvPr/>
        </p:nvSpPr>
        <p:spPr>
          <a:xfrm>
            <a:off x="8031" y="4357800"/>
            <a:ext cx="142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Jane Thomas</a:t>
            </a:r>
          </a:p>
        </p:txBody>
      </p:sp>
    </p:spTree>
    <p:extLst>
      <p:ext uri="{BB962C8B-B14F-4D97-AF65-F5344CB8AC3E}">
        <p14:creationId xmlns:p14="http://schemas.microsoft.com/office/powerpoint/2010/main" val="15090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47AF64-6567-EA45-B485-01F7A8AF1E88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E7EAE-D007-7E46-8A15-E5AF09D1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" y="3264593"/>
            <a:ext cx="3722616" cy="3016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67B81-86C4-5A41-8548-4E4A6E8F8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732" y="3422803"/>
            <a:ext cx="4211117" cy="301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25BB9-8E12-0A45-9518-27286C6A1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537" y="2317465"/>
            <a:ext cx="3587550" cy="346542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EFE500-3DA9-4741-A7E0-759A8535B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696" y="5902153"/>
            <a:ext cx="3587550" cy="536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05A2D2-A070-614B-B659-B0E729064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034" y="780526"/>
            <a:ext cx="1270000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EC1AC-46B9-CC42-976F-D6DDA4F06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7" y="781039"/>
            <a:ext cx="1474879" cy="690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456D28-E2A9-7A4A-8380-050DF563FF39}"/>
              </a:ext>
            </a:extLst>
          </p:cNvPr>
          <p:cNvSpPr txBox="1"/>
          <p:nvPr/>
        </p:nvSpPr>
        <p:spPr>
          <a:xfrm>
            <a:off x="551300" y="2209938"/>
            <a:ext cx="3262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Resistance diversity</a:t>
            </a:r>
          </a:p>
          <a:p>
            <a:pPr algn="ctr"/>
            <a:r>
              <a:rPr lang="en-GB" dirty="0">
                <a:latin typeface="Optima" panose="02000503060000020004" pitchFamily="2" charset="0"/>
              </a:rPr>
              <a:t>towards </a:t>
            </a:r>
            <a:r>
              <a:rPr lang="en-GB" b="1" dirty="0">
                <a:latin typeface="Optima" panose="02000503060000020004" pitchFamily="2" charset="0"/>
              </a:rPr>
              <a:t>Downy Mildew</a:t>
            </a:r>
          </a:p>
          <a:p>
            <a:pPr algn="ctr"/>
            <a:r>
              <a:rPr lang="en-GB" dirty="0">
                <a:latin typeface="Optima" panose="02000503060000020004" pitchFamily="2" charset="0"/>
              </a:rPr>
              <a:t>in pea lines with 2 UK isolates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BF060F-2F55-6444-9FD4-BA19BBCCA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920" y="1211193"/>
            <a:ext cx="3334160" cy="18439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EBE57C-CDFF-EC4A-88B1-9B176B40E023}"/>
              </a:ext>
            </a:extLst>
          </p:cNvPr>
          <p:cNvSpPr txBox="1"/>
          <p:nvPr/>
        </p:nvSpPr>
        <p:spPr>
          <a:xfrm>
            <a:off x="3797934" y="841861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Map of NLR resistance genes in pea genome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C00ADE-7C64-F24D-AB53-DB502A1B2D6B}"/>
              </a:ext>
            </a:extLst>
          </p:cNvPr>
          <p:cNvSpPr txBox="1"/>
          <p:nvPr/>
        </p:nvSpPr>
        <p:spPr>
          <a:xfrm>
            <a:off x="4416244" y="3160152"/>
            <a:ext cx="335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Genome-wide association study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CC348D-7358-F345-BF63-04BC8B0FDD6B}"/>
              </a:ext>
            </a:extLst>
          </p:cNvPr>
          <p:cNvCxnSpPr>
            <a:cxnSpLocks/>
          </p:cNvCxnSpPr>
          <p:nvPr/>
        </p:nvCxnSpPr>
        <p:spPr>
          <a:xfrm flipH="1">
            <a:off x="6788075" y="3585817"/>
            <a:ext cx="279699" cy="1442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73DCCA8-7BEB-EF4C-80DC-9CB03B437C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620" y="1486050"/>
            <a:ext cx="2044700" cy="457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967B3D-7D61-624F-8880-5E52B1BE46DD}"/>
              </a:ext>
            </a:extLst>
          </p:cNvPr>
          <p:cNvSpPr txBox="1"/>
          <p:nvPr/>
        </p:nvSpPr>
        <p:spPr>
          <a:xfrm>
            <a:off x="4416589" y="36320"/>
            <a:ext cx="3358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Healthy Plants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26129-EDD9-FE42-AAA9-1BFC759E23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6426" y="789032"/>
            <a:ext cx="899391" cy="1154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0723A-4DC8-4248-9B70-9E4A816606E0}"/>
              </a:ext>
            </a:extLst>
          </p:cNvPr>
          <p:cNvSpPr txBox="1"/>
          <p:nvPr/>
        </p:nvSpPr>
        <p:spPr>
          <a:xfrm>
            <a:off x="10872726" y="1930180"/>
            <a:ext cx="127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Sanu Arora</a:t>
            </a:r>
          </a:p>
          <a:p>
            <a:pPr algn="ctr"/>
            <a:r>
              <a:rPr lang="en-GB" dirty="0">
                <a:latin typeface="Optima" panose="02000503060000020004" pitchFamily="2" charset="0"/>
              </a:rPr>
              <a:t>JIC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18736F-DBD5-C542-8830-D7AC17AB2351}"/>
              </a:ext>
            </a:extLst>
          </p:cNvPr>
          <p:cNvSpPr/>
          <p:nvPr/>
        </p:nvSpPr>
        <p:spPr>
          <a:xfrm>
            <a:off x="4260027" y="6260950"/>
            <a:ext cx="3732548" cy="161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4EE05-6C56-7F42-8747-98C5496DCE88}"/>
              </a:ext>
            </a:extLst>
          </p:cNvPr>
          <p:cNvSpPr txBox="1"/>
          <p:nvPr/>
        </p:nvSpPr>
        <p:spPr>
          <a:xfrm>
            <a:off x="4388468" y="6208165"/>
            <a:ext cx="3613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tima" panose="02000503060000020004" pitchFamily="2" charset="0"/>
              </a:rPr>
              <a:t>1       2        3         4          5          6          7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1C7C95-3827-CE4F-AA7B-D081B421485E}"/>
              </a:ext>
            </a:extLst>
          </p:cNvPr>
          <p:cNvSpPr txBox="1"/>
          <p:nvPr/>
        </p:nvSpPr>
        <p:spPr>
          <a:xfrm>
            <a:off x="5158124" y="6454607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tima" panose="02000503060000020004" pitchFamily="2" charset="0"/>
              </a:rPr>
              <a:t>Chromosome number</a:t>
            </a:r>
          </a:p>
        </p:txBody>
      </p:sp>
    </p:spTree>
    <p:extLst>
      <p:ext uri="{BB962C8B-B14F-4D97-AF65-F5344CB8AC3E}">
        <p14:creationId xmlns:p14="http://schemas.microsoft.com/office/powerpoint/2010/main" val="95920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24704-2892-A842-9804-AD14452A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48" y="1155699"/>
            <a:ext cx="5092702" cy="55499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74585A6-22E7-3A46-9A46-B67EF5875B01}"/>
              </a:ext>
            </a:extLst>
          </p:cNvPr>
          <p:cNvGrpSpPr/>
          <p:nvPr/>
        </p:nvGrpSpPr>
        <p:grpSpPr>
          <a:xfrm>
            <a:off x="1933258" y="1095151"/>
            <a:ext cx="1892595" cy="2945218"/>
            <a:chOff x="1063256" y="2105247"/>
            <a:chExt cx="1892595" cy="29452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A5A8BC-A2DD-7E44-BF9C-E103104EC27C}"/>
                </a:ext>
              </a:extLst>
            </p:cNvPr>
            <p:cNvSpPr/>
            <p:nvPr/>
          </p:nvSpPr>
          <p:spPr>
            <a:xfrm>
              <a:off x="1063256" y="2105247"/>
              <a:ext cx="1446028" cy="29452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4490A13-DC4F-024A-B9E9-5054867D9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054" y="2350646"/>
              <a:ext cx="959038" cy="64459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58EF65-F55E-1145-B3ED-638B8B6D5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256" y="3212952"/>
              <a:ext cx="959038" cy="6445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0A68DC-B8D8-B745-916F-25952193D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8953" y="4075259"/>
              <a:ext cx="959036" cy="6445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F52A73-9CE2-BA4C-B1B9-DAD7009A0C84}"/>
                </a:ext>
              </a:extLst>
            </p:cNvPr>
            <p:cNvSpPr/>
            <p:nvPr/>
          </p:nvSpPr>
          <p:spPr>
            <a:xfrm>
              <a:off x="1864242" y="2105247"/>
              <a:ext cx="1091609" cy="29452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CAA9FE-96DA-1548-9A42-74DEDA65B3E9}"/>
                </a:ext>
              </a:extLst>
            </p:cNvPr>
            <p:cNvSpPr txBox="1"/>
            <p:nvPr/>
          </p:nvSpPr>
          <p:spPr>
            <a:xfrm>
              <a:off x="1977692" y="4212892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Optima" panose="02000503060000020004" pitchFamily="2" charset="0"/>
                </a:rPr>
                <a:t>Kahuna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59A13D-2472-974F-8EB1-32093638AA47}"/>
                </a:ext>
              </a:extLst>
            </p:cNvPr>
            <p:cNvSpPr txBox="1"/>
            <p:nvPr/>
          </p:nvSpPr>
          <p:spPr>
            <a:xfrm>
              <a:off x="1977692" y="335058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Optima" panose="02000503060000020004" pitchFamily="2" charset="0"/>
                </a:rPr>
                <a:t>Brutus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1E57A0-6B32-AD47-857B-F40133833C78}"/>
                </a:ext>
              </a:extLst>
            </p:cNvPr>
            <p:cNvSpPr txBox="1"/>
            <p:nvPr/>
          </p:nvSpPr>
          <p:spPr>
            <a:xfrm>
              <a:off x="1977692" y="2488279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  <a:latin typeface="Optima" panose="02000503060000020004" pitchFamily="2" charset="0"/>
                </a:rPr>
                <a:t>Engima</a:t>
              </a:r>
              <a:endParaRPr lang="en-GB" dirty="0">
                <a:solidFill>
                  <a:schemeClr val="bg1"/>
                </a:solidFill>
                <a:latin typeface="Optima" panose="02000503060000020004" pitchFamily="2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9157E-8F3D-CF45-A490-DFED2CB9CF05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E2854-88AC-9C4D-B066-18E80437A94E}"/>
              </a:ext>
            </a:extLst>
          </p:cNvPr>
          <p:cNvSpPr txBox="1"/>
          <p:nvPr/>
        </p:nvSpPr>
        <p:spPr>
          <a:xfrm>
            <a:off x="1087942" y="36320"/>
            <a:ext cx="10016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Genetic determinants of seed traits and yield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F509F-8C78-4F40-A75E-F20FD914D176}"/>
              </a:ext>
            </a:extLst>
          </p:cNvPr>
          <p:cNvSpPr txBox="1"/>
          <p:nvPr/>
        </p:nvSpPr>
        <p:spPr>
          <a:xfrm>
            <a:off x="4217958" y="2190491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Mean seed</a:t>
            </a:r>
          </a:p>
          <a:p>
            <a:pPr algn="ctr"/>
            <a:r>
              <a:rPr lang="en-GB" dirty="0">
                <a:latin typeface="Optima" panose="02000503060000020004" pitchFamily="2" charset="0"/>
              </a:rPr>
              <a:t>weight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A140E5-04C4-A94F-962B-3506B005134F}"/>
              </a:ext>
            </a:extLst>
          </p:cNvPr>
          <p:cNvSpPr/>
          <p:nvPr/>
        </p:nvSpPr>
        <p:spPr>
          <a:xfrm>
            <a:off x="4119434" y="2190491"/>
            <a:ext cx="14353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238F2B5F-D3F2-9442-B6DD-19BC3971179E}"/>
              </a:ext>
            </a:extLst>
          </p:cNvPr>
          <p:cNvSpPr/>
          <p:nvPr/>
        </p:nvSpPr>
        <p:spPr>
          <a:xfrm rot="5400000">
            <a:off x="5273067" y="2285056"/>
            <a:ext cx="1020725" cy="457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758B65-A61C-9844-9265-DF9FFA55C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294" y="4273804"/>
            <a:ext cx="4114800" cy="2425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D1FF5B-CF83-3346-A6CA-AE3C126D9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458" y="4261174"/>
            <a:ext cx="761392" cy="7082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E104BB-5E6F-3F47-8D68-B842329BC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1732" y="6203904"/>
            <a:ext cx="20447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2027DA-51DA-E246-877D-5B70FF825F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55" y="810459"/>
            <a:ext cx="1474879" cy="690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999153-53EE-7D42-B51B-EBE32F24B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9874" y="921744"/>
            <a:ext cx="958834" cy="10786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D8E948-CA6B-9D49-9E9F-870A87CB530A}"/>
              </a:ext>
            </a:extLst>
          </p:cNvPr>
          <p:cNvSpPr txBox="1"/>
          <p:nvPr/>
        </p:nvSpPr>
        <p:spPr>
          <a:xfrm>
            <a:off x="11000773" y="3536529"/>
            <a:ext cx="1032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Optima" panose="02000503060000020004" pitchFamily="2" charset="0"/>
              </a:rPr>
              <a:t>Noel Ellis</a:t>
            </a:r>
          </a:p>
        </p:txBody>
      </p:sp>
      <p:pic>
        <p:nvPicPr>
          <p:cNvPr id="23" name="Picture 22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C3FCB6B4-0F26-2240-88BB-9C45AEE2B9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7756" y="2446865"/>
            <a:ext cx="1078688" cy="10786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BC254E-47A9-C24B-85CC-853D317570D0}"/>
              </a:ext>
            </a:extLst>
          </p:cNvPr>
          <p:cNvSpPr txBox="1"/>
          <p:nvPr/>
        </p:nvSpPr>
        <p:spPr>
          <a:xfrm>
            <a:off x="10881349" y="2001453"/>
            <a:ext cx="1271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Optima" panose="02000503060000020004" pitchFamily="2" charset="0"/>
              </a:rPr>
              <a:t>Chia Hattori</a:t>
            </a:r>
          </a:p>
        </p:txBody>
      </p:sp>
    </p:spTree>
    <p:extLst>
      <p:ext uri="{BB962C8B-B14F-4D97-AF65-F5344CB8AC3E}">
        <p14:creationId xmlns:p14="http://schemas.microsoft.com/office/powerpoint/2010/main" val="270897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47AF64-6567-EA45-B485-01F7A8AF1E88}"/>
              </a:ext>
            </a:extLst>
          </p:cNvPr>
          <p:cNvSpPr/>
          <p:nvPr/>
        </p:nvSpPr>
        <p:spPr>
          <a:xfrm>
            <a:off x="0" y="0"/>
            <a:ext cx="12192000" cy="744206"/>
          </a:xfrm>
          <a:prstGeom prst="rect">
            <a:avLst/>
          </a:prstGeom>
          <a:solidFill>
            <a:srgbClr val="5D7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E00C7-8299-4A48-B092-00D5B32A7056}"/>
              </a:ext>
            </a:extLst>
          </p:cNvPr>
          <p:cNvSpPr txBox="1"/>
          <p:nvPr/>
        </p:nvSpPr>
        <p:spPr>
          <a:xfrm>
            <a:off x="1355782" y="36320"/>
            <a:ext cx="9480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Optima" panose="02000503060000020004" pitchFamily="2" charset="0"/>
              </a:rPr>
              <a:t>Modifying digestibility of pea seed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FE99A-2323-204D-A4A9-7075EA2A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468" y="2309680"/>
            <a:ext cx="6312616" cy="3230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4E7966-9484-5444-81C7-0ACA055C0AB3}"/>
              </a:ext>
            </a:extLst>
          </p:cNvPr>
          <p:cNvSpPr/>
          <p:nvPr/>
        </p:nvSpPr>
        <p:spPr>
          <a:xfrm>
            <a:off x="6321916" y="2388198"/>
            <a:ext cx="1638748" cy="408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6621F-D672-054F-9024-44AF7F119C09}"/>
              </a:ext>
            </a:extLst>
          </p:cNvPr>
          <p:cNvSpPr txBox="1"/>
          <p:nvPr/>
        </p:nvSpPr>
        <p:spPr>
          <a:xfrm>
            <a:off x="6074330" y="2309680"/>
            <a:ext cx="213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>
                <a:latin typeface="Optima" panose="02000503060000020004" pitchFamily="2" charset="0"/>
              </a:rPr>
              <a:t>Infogest</a:t>
            </a:r>
            <a:r>
              <a:rPr lang="en-GB" sz="2400" dirty="0">
                <a:latin typeface="Optima" panose="02000503060000020004" pitchFamily="2" charset="0"/>
              </a:rPr>
              <a:t>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F5A70E-94A8-604B-945B-E7CE51D37CCD}"/>
              </a:ext>
            </a:extLst>
          </p:cNvPr>
          <p:cNvSpPr/>
          <p:nvPr/>
        </p:nvSpPr>
        <p:spPr>
          <a:xfrm>
            <a:off x="9444398" y="2796988"/>
            <a:ext cx="1000458" cy="1019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B7ECAF-41D7-9F49-B9BC-4A180550DB76}"/>
              </a:ext>
            </a:extLst>
          </p:cNvPr>
          <p:cNvGrpSpPr/>
          <p:nvPr/>
        </p:nvGrpSpPr>
        <p:grpSpPr>
          <a:xfrm>
            <a:off x="9444398" y="2796988"/>
            <a:ext cx="1156130" cy="1064614"/>
            <a:chOff x="9879031" y="1262453"/>
            <a:chExt cx="1156130" cy="10646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00CAAD-9288-6140-98FB-68F41EE5A6AB}"/>
                </a:ext>
              </a:extLst>
            </p:cNvPr>
            <p:cNvSpPr txBox="1"/>
            <p:nvPr/>
          </p:nvSpPr>
          <p:spPr>
            <a:xfrm>
              <a:off x="9879031" y="1262453"/>
              <a:ext cx="1112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Optima" panose="02000503060000020004" pitchFamily="2" charset="0"/>
                </a:rPr>
                <a:t>PLT triple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275369-CA40-6A45-9D61-B72A0D6CF371}"/>
                </a:ext>
              </a:extLst>
            </p:cNvPr>
            <p:cNvSpPr txBox="1"/>
            <p:nvPr/>
          </p:nvSpPr>
          <p:spPr>
            <a:xfrm>
              <a:off x="9901516" y="1650678"/>
              <a:ext cx="1133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Optima" panose="02000503060000020004" pitchFamily="2" charset="0"/>
                </a:rPr>
                <a:t>TI mutant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6C0F98-896F-EF4C-A0C0-D036C1EBBD72}"/>
                </a:ext>
              </a:extLst>
            </p:cNvPr>
            <p:cNvSpPr txBox="1"/>
            <p:nvPr/>
          </p:nvSpPr>
          <p:spPr>
            <a:xfrm>
              <a:off x="9918045" y="1957735"/>
              <a:ext cx="928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Optima" panose="02000503060000020004" pitchFamily="2" charset="0"/>
                </a:rPr>
                <a:t>Control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649F73-05C7-9946-8019-6A126D90553E}"/>
              </a:ext>
            </a:extLst>
          </p:cNvPr>
          <p:cNvGrpSpPr/>
          <p:nvPr/>
        </p:nvGrpSpPr>
        <p:grpSpPr>
          <a:xfrm>
            <a:off x="1130907" y="1711135"/>
            <a:ext cx="3435409" cy="3931601"/>
            <a:chOff x="194134" y="2032567"/>
            <a:chExt cx="3435409" cy="39316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568CA3-9CBA-434B-83D1-6FBF089DA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41" y="2589379"/>
              <a:ext cx="1891927" cy="3374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36C7C4-2D1D-0B40-A905-582059DE6795}"/>
                </a:ext>
              </a:extLst>
            </p:cNvPr>
            <p:cNvSpPr txBox="1"/>
            <p:nvPr/>
          </p:nvSpPr>
          <p:spPr>
            <a:xfrm rot="19011992">
              <a:off x="2517124" y="2042932"/>
              <a:ext cx="1112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Optima" panose="02000503060000020004" pitchFamily="2" charset="0"/>
                </a:rPr>
                <a:t>PLT triple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0BD0A6-3623-5543-B6D3-EF229AE58B16}"/>
                </a:ext>
              </a:extLst>
            </p:cNvPr>
            <p:cNvSpPr txBox="1"/>
            <p:nvPr/>
          </p:nvSpPr>
          <p:spPr>
            <a:xfrm rot="18974433">
              <a:off x="2081448" y="2032567"/>
              <a:ext cx="1133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Optima" panose="02000503060000020004" pitchFamily="2" charset="0"/>
                </a:rPr>
                <a:t>TI mutant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0A59AA-5F86-4346-ACB8-631D90CB881D}"/>
                </a:ext>
              </a:extLst>
            </p:cNvPr>
            <p:cNvSpPr txBox="1"/>
            <p:nvPr/>
          </p:nvSpPr>
          <p:spPr>
            <a:xfrm rot="19072520">
              <a:off x="1719738" y="2109630"/>
              <a:ext cx="928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Optima" panose="02000503060000020004" pitchFamily="2" charset="0"/>
                </a:rPr>
                <a:t>Control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807E16-50CC-C04B-874A-CFCD8172F7A8}"/>
                </a:ext>
              </a:extLst>
            </p:cNvPr>
            <p:cNvSpPr txBox="1"/>
            <p:nvPr/>
          </p:nvSpPr>
          <p:spPr>
            <a:xfrm>
              <a:off x="194135" y="4092107"/>
              <a:ext cx="582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Optima" panose="02000503060000020004" pitchFamily="2" charset="0"/>
                </a:rPr>
                <a:t>PA2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4CB718-1F21-1743-82FC-112D3ABFD0D2}"/>
                </a:ext>
              </a:extLst>
            </p:cNvPr>
            <p:cNvSpPr txBox="1"/>
            <p:nvPr/>
          </p:nvSpPr>
          <p:spPr>
            <a:xfrm>
              <a:off x="194134" y="4373303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Optima" panose="02000503060000020004" pitchFamily="2" charset="0"/>
                </a:rPr>
                <a:t>LecA</a:t>
              </a:r>
              <a:endParaRPr lang="en-GB" dirty="0">
                <a:latin typeface="Optima" panose="02000503060000020004" pitchFamily="2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3DA412C-4C0C-974D-A98A-BDFB1866C436}"/>
                </a:ext>
              </a:extLst>
            </p:cNvPr>
            <p:cNvCxnSpPr>
              <a:cxnSpLocks/>
            </p:cNvCxnSpPr>
            <p:nvPr/>
          </p:nvCxnSpPr>
          <p:spPr>
            <a:xfrm>
              <a:off x="829721" y="4276773"/>
              <a:ext cx="2500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4B6AA1F-4280-2141-B887-8C592EE119F6}"/>
                </a:ext>
              </a:extLst>
            </p:cNvPr>
            <p:cNvCxnSpPr>
              <a:cxnSpLocks/>
            </p:cNvCxnSpPr>
            <p:nvPr/>
          </p:nvCxnSpPr>
          <p:spPr>
            <a:xfrm>
              <a:off x="829721" y="4517309"/>
              <a:ext cx="2500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B1B82C8-3AF6-584F-B4A7-76F287A38AA4}"/>
              </a:ext>
            </a:extLst>
          </p:cNvPr>
          <p:cNvSpPr/>
          <p:nvPr/>
        </p:nvSpPr>
        <p:spPr>
          <a:xfrm>
            <a:off x="5447911" y="5321147"/>
            <a:ext cx="4285562" cy="21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4BAA3A-11A4-D34B-B688-267B846F0F0F}"/>
              </a:ext>
            </a:extLst>
          </p:cNvPr>
          <p:cNvSpPr txBox="1"/>
          <p:nvPr/>
        </p:nvSpPr>
        <p:spPr>
          <a:xfrm>
            <a:off x="5443580" y="5321147"/>
            <a:ext cx="63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tima" panose="02000503060000020004" pitchFamily="2" charset="0"/>
              </a:rPr>
              <a:t>Oral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2C73D6-69B8-EB45-AA70-94B20051BCDC}"/>
              </a:ext>
            </a:extLst>
          </p:cNvPr>
          <p:cNvSpPr txBox="1"/>
          <p:nvPr/>
        </p:nvSpPr>
        <p:spPr>
          <a:xfrm>
            <a:off x="7158442" y="532114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tima" panose="02000503060000020004" pitchFamily="2" charset="0"/>
              </a:rPr>
              <a:t>Gastric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417614-1440-9841-9966-CE58C44C3ED5}"/>
              </a:ext>
            </a:extLst>
          </p:cNvPr>
          <p:cNvSpPr txBox="1"/>
          <p:nvPr/>
        </p:nvSpPr>
        <p:spPr>
          <a:xfrm>
            <a:off x="8862279" y="532114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tima" panose="02000503060000020004" pitchFamily="2" charset="0"/>
              </a:rPr>
              <a:t>Intestinal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7B4335-9E1D-9F4F-AD4D-25F155C96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262" y="849539"/>
            <a:ext cx="914400" cy="11811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21CC06-E723-E944-821B-40C282B4EFEC}"/>
              </a:ext>
            </a:extLst>
          </p:cNvPr>
          <p:cNvSpPr txBox="1"/>
          <p:nvPr/>
        </p:nvSpPr>
        <p:spPr>
          <a:xfrm>
            <a:off x="10563230" y="2031237"/>
            <a:ext cx="146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Tracy Rayner</a:t>
            </a:r>
          </a:p>
        </p:txBody>
      </p:sp>
      <p:pic>
        <p:nvPicPr>
          <p:cNvPr id="31" name="Picture 3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70D571B-A6FF-814B-9D68-5EB338883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1" y="786234"/>
            <a:ext cx="1681264" cy="10199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D054FA4-EB02-3D4F-96B3-D84446871E74}"/>
              </a:ext>
            </a:extLst>
          </p:cNvPr>
          <p:cNvSpPr txBox="1"/>
          <p:nvPr/>
        </p:nvSpPr>
        <p:spPr>
          <a:xfrm>
            <a:off x="22132" y="1810690"/>
            <a:ext cx="182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Optima" panose="02000503060000020004" pitchFamily="2" charset="0"/>
              </a:rPr>
              <a:t>Claire Domoney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4AE5C3-4933-DA48-9311-78DCE57EC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0528" y="6113504"/>
            <a:ext cx="1474879" cy="6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8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456</Words>
  <Application>Microsoft Office PowerPoint</Application>
  <PresentationFormat>Widescreen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Optima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Ostergaard (JIC)</dc:creator>
  <cp:lastModifiedBy>Daniel Pearsall</cp:lastModifiedBy>
  <cp:revision>119</cp:revision>
  <dcterms:created xsi:type="dcterms:W3CDTF">2022-03-13T14:43:55Z</dcterms:created>
  <dcterms:modified xsi:type="dcterms:W3CDTF">2022-03-28T12:11:20Z</dcterms:modified>
</cp:coreProperties>
</file>